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77" r:id="rId4"/>
    <p:sldId id="278" r:id="rId5"/>
    <p:sldId id="265" r:id="rId6"/>
    <p:sldId id="266" r:id="rId7"/>
    <p:sldId id="280" r:id="rId8"/>
    <p:sldId id="284" r:id="rId9"/>
    <p:sldId id="282" r:id="rId10"/>
    <p:sldId id="268" r:id="rId11"/>
    <p:sldId id="275" r:id="rId12"/>
    <p:sldId id="272" r:id="rId13"/>
    <p:sldId id="281" r:id="rId14"/>
    <p:sldId id="271" r:id="rId15"/>
    <p:sldId id="269" r:id="rId16"/>
    <p:sldId id="270" r:id="rId17"/>
    <p:sldId id="273" r:id="rId18"/>
    <p:sldId id="283" r:id="rId19"/>
    <p:sldId id="287" r:id="rId20"/>
    <p:sldId id="286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6404" autoAdjust="0"/>
  </p:normalViewPr>
  <p:slideViewPr>
    <p:cSldViewPr snapToGrid="0">
      <p:cViewPr varScale="1">
        <p:scale>
          <a:sx n="101" d="100"/>
          <a:sy n="101" d="100"/>
        </p:scale>
        <p:origin x="13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semenov\Desktop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semenov\Desktop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semenov\Desktop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Лист1!$I$3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Лист1!$K$3</c:f>
              <c:numCache>
                <c:formatCode>0</c:formatCode>
                <c:ptCount val="1"/>
                <c:pt idx="0">
                  <c:v>41.285752079720154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A-476E-9C3A-09B2239B6D9A}"/>
            </c:ext>
          </c:extLst>
        </c:ser>
        <c:ser>
          <c:idx val="1"/>
          <c:order val="1"/>
          <c:tx>
            <c:strRef>
              <c:f>Лист1!$I$4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Лист1!$K$4</c:f>
              <c:numCache>
                <c:formatCode>0</c:formatCode>
                <c:ptCount val="1"/>
                <c:pt idx="0">
                  <c:v>7.1342485081866007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A-476E-9C3A-09B2239B6D9A}"/>
            </c:ext>
          </c:extLst>
        </c:ser>
        <c:ser>
          <c:idx val="2"/>
          <c:order val="2"/>
          <c:tx>
            <c:strRef>
              <c:f>Лист1!$I$5</c:f>
              <c:strCache>
                <c:ptCount val="1"/>
                <c:pt idx="0">
                  <c:v>Межбюджетные трансферты без субвенций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Лист1!$K$5</c:f>
              <c:numCache>
                <c:formatCode>0</c:formatCode>
                <c:ptCount val="1"/>
                <c:pt idx="0">
                  <c:v>51.579999412093244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A-476E-9C3A-09B2239B6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868111"/>
        <c:axId val="593871855"/>
      </c:barChart>
      <c:catAx>
        <c:axId val="593868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3871855"/>
        <c:crosses val="autoZero"/>
        <c:auto val="1"/>
        <c:lblAlgn val="ctr"/>
        <c:lblOffset val="100"/>
        <c:noMultiLvlLbl val="0"/>
      </c:catAx>
      <c:valAx>
        <c:axId val="59387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386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расходных обязательств</a:t>
            </a:r>
            <a:r>
              <a:rPr lang="ru-RU" sz="16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г.Краснодар</a:t>
            </a:r>
            <a:r>
              <a:rPr lang="ru-RU" sz="16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7C-489B-AC20-A5EDD1EC52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7C-489B-AC20-A5EDD1EC52FD}"/>
              </c:ext>
            </c:extLst>
          </c:dPt>
          <c:cat>
            <c:strRef>
              <c:f>Лист1!$B$1:$C$1</c:f>
              <c:strCache>
                <c:ptCount val="2"/>
                <c:pt idx="0">
                  <c:v>ч.1 ст.32 закрепленные</c:v>
                </c:pt>
                <c:pt idx="1">
                  <c:v>ч.2 ст.32 закрепляемые субъектом РФ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1377534.7</c:v>
                </c:pt>
                <c:pt idx="1">
                  <c:v>11236957.800000001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C-489B-AC20-A5EDD1EC5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структуры РО городов РФ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ч.1 ст.32 закрепленные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Киров</c:v>
                </c:pt>
                <c:pt idx="1">
                  <c:v>Сочи</c:v>
                </c:pt>
                <c:pt idx="2">
                  <c:v>Ростов-на-Дону</c:v>
                </c:pt>
                <c:pt idx="3">
                  <c:v>Волгоград</c:v>
                </c:pt>
                <c:pt idx="4">
                  <c:v>Воронеж</c:v>
                </c:pt>
                <c:pt idx="5">
                  <c:v>Пермь</c:v>
                </c:pt>
                <c:pt idx="6">
                  <c:v>Краснодар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1377534.7</c:v>
                </c:pt>
                <c:pt idx="1">
                  <c:v>2686303.1</c:v>
                </c:pt>
                <c:pt idx="2">
                  <c:v>2813632</c:v>
                </c:pt>
                <c:pt idx="3">
                  <c:v>3507163.2</c:v>
                </c:pt>
                <c:pt idx="4">
                  <c:v>3471825</c:v>
                </c:pt>
                <c:pt idx="5">
                  <c:v>4072835.1</c:v>
                </c:pt>
                <c:pt idx="6">
                  <c:v>4227590.4000000004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9-4B44-A430-BBDF7FB771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ч.2 ст.32 закрепляемые субъектом 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Киров</c:v>
                </c:pt>
                <c:pt idx="1">
                  <c:v>Сочи</c:v>
                </c:pt>
                <c:pt idx="2">
                  <c:v>Ростов-на-Дону</c:v>
                </c:pt>
                <c:pt idx="3">
                  <c:v>Волгоград</c:v>
                </c:pt>
                <c:pt idx="4">
                  <c:v>Воронеж</c:v>
                </c:pt>
                <c:pt idx="5">
                  <c:v>Пермь</c:v>
                </c:pt>
                <c:pt idx="6">
                  <c:v>Краснодар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11236957.800000001</c:v>
                </c:pt>
                <c:pt idx="1">
                  <c:v>8734675.0999999996</c:v>
                </c:pt>
                <c:pt idx="2">
                  <c:v>21092344.5</c:v>
                </c:pt>
                <c:pt idx="3">
                  <c:v>12590734.1</c:v>
                </c:pt>
                <c:pt idx="4">
                  <c:v>13399666.1</c:v>
                </c:pt>
                <c:pt idx="5">
                  <c:v>22149452.199999999</c:v>
                </c:pt>
                <c:pt idx="6">
                  <c:v>26710948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9-4B44-A430-BBDF7FB77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628911"/>
        <c:axId val="371633903"/>
      </c:barChart>
      <c:catAx>
        <c:axId val="37162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1633903"/>
        <c:crosses val="autoZero"/>
        <c:auto val="1"/>
        <c:lblAlgn val="ctr"/>
        <c:lblOffset val="100"/>
        <c:noMultiLvlLbl val="0"/>
      </c:catAx>
      <c:valAx>
        <c:axId val="371633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7162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C5D4A-FC13-4E53-B1E7-0D833EB8A3F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15C9-2E29-4BEE-9644-F40F97DF43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0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54B0-718B-44F9-8DB7-767C587FBBA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EECF7-FEA5-47E7-A87C-57B393F0E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CF7-FEA5-47E7-A87C-57B393F0EB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7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CF7-FEA5-47E7-A87C-57B393F0EB3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EECF7-FEA5-47E7-A87C-57B393F0EB3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23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5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520" y="6207661"/>
            <a:ext cx="600159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1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399-A7A3-42CC-8178-1F79FA24E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741404"/>
            <a:ext cx="10058400" cy="1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2918124-5B6F-4C48-B159-311A4B227CE6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Слайд1</a:t>
            </a:r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18854" cy="9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7" r:id="rId3"/>
    <p:sldLayoutId id="2147483908" r:id="rId4"/>
    <p:sldLayoutId id="2147483909" r:id="rId5"/>
    <p:sldLayoutId id="2147483910" r:id="rId6"/>
    <p:sldLayoutId id="2147483913" r:id="rId7"/>
    <p:sldLayoutId id="21474839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63077"/>
            <a:ext cx="8158319" cy="1145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1358" y="1879070"/>
            <a:ext cx="3294417" cy="616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49" y="2386680"/>
            <a:ext cx="7953426" cy="53022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86343" y="778016"/>
            <a:ext cx="10491897" cy="2818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органов местного самоуправления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законопроекте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общих принципах организации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единой системе публичной власти»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51" y="3837026"/>
            <a:ext cx="3680603" cy="24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970" y="886890"/>
            <a:ext cx="10839450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доходов местного бюджета и их распределение в соответствии с Законами РФ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7" y="2386569"/>
            <a:ext cx="1715564" cy="15812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3816" y="1654920"/>
            <a:ext cx="2932670" cy="656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Доходы МО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5183" y="4136266"/>
            <a:ext cx="3336692" cy="2359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Бюджетный Кодекс</a:t>
            </a:r>
            <a:r>
              <a:rPr lang="ru-RU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РФ + Налоговый Кодекс РФ 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устанавливают </a:t>
            </a:r>
            <a:r>
              <a:rPr lang="ru-RU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ЕДИНЫЕ 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нормативы поступлений в местный бюджет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06" y="5526087"/>
            <a:ext cx="7301735" cy="1110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06" y="2227525"/>
            <a:ext cx="7447614" cy="316297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40773" y="1890662"/>
            <a:ext cx="5702060" cy="349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РФ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5" y="4238288"/>
            <a:ext cx="1154160" cy="14427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970" y="886890"/>
            <a:ext cx="10839450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доходов местного бюджета и их распределение в соответствии с Законами РФ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8" y="3244313"/>
            <a:ext cx="5409927" cy="3606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309" y="2036144"/>
            <a:ext cx="1152489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перераспределения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исполняемых органами государственной власти субъекта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потребует существенного изменения и усложнения порядка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разграничения и перераспределения доходов между уровнями бюджетной системы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механизма формирования межбюджетных отношений, принципов формирования доходной базы бюджетов субъектов РФ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установленных в Налоговом кодексе РФ и Бюджетном кодеке РФ.</a:t>
            </a:r>
            <a:endParaRPr lang="ru-RU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dirty="0" smtClean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7597" y="4082475"/>
            <a:ext cx="3946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показал, что при сохранении за муниципальными образованиями вопросов местного значения лишь по 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ч.1 ст.32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бюджеты существенно сократятся.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14041" y="5990117"/>
            <a:ext cx="5120101" cy="6398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*На основании данных реестра расходных обязательств по вопросам местного значения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 год)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8254" y="737893"/>
            <a:ext cx="11183815" cy="10685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18254" y="873824"/>
            <a:ext cx="11183815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Структура местного бюджета МО город Краснодар 2021 года по полномочиям, закрепленным в ст.32 законопроекта*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1970" y="1806459"/>
            <a:ext cx="5702060" cy="466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РФ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3201" y="2426832"/>
            <a:ext cx="832273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Статья 65. Формирование расходов бюджетов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Формирование расходов бюджетов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бюджетной системы РФ осуществляется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соответствии с расходными обязательствами, обусловленными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установленным законодательством РФ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разграничением полномочий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федеральных органов государственной власти, органов государственной власти субъектов РФ и органов местного самоуправления, исполнение которых согласно законодательству РФ, международным и иным договорам и соглашениям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должно происходить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очередном финансовом году (очередном финансовом году и плановом периоде)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счет средств соответствующих бюджетов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50268"/>
              </p:ext>
            </p:extLst>
          </p:nvPr>
        </p:nvGraphicFramePr>
        <p:xfrm>
          <a:off x="8382000" y="1914526"/>
          <a:ext cx="3926904" cy="35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269252" y="2686049"/>
            <a:ext cx="822980" cy="369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51112" y="3597042"/>
            <a:ext cx="822980" cy="369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13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093678"/>
              </p:ext>
            </p:extLst>
          </p:nvPr>
        </p:nvGraphicFramePr>
        <p:xfrm>
          <a:off x="733245" y="543464"/>
          <a:ext cx="11145329" cy="60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6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7" y="119262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1969" y="1206564"/>
            <a:ext cx="10839450" cy="891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Имущество учреждений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решения вопросов местного значения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7219" y="2889904"/>
            <a:ext cx="10839450" cy="477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706" y="2964425"/>
            <a:ext cx="3302000" cy="9567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60935" y="2948865"/>
            <a:ext cx="3132667" cy="9722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6821" y="2995150"/>
            <a:ext cx="2709329" cy="802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образование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99036" y="3004445"/>
            <a:ext cx="3138031" cy="818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 власти субъекта РФ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7414453" y="3271161"/>
            <a:ext cx="1086928" cy="3459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04" y="2550369"/>
            <a:ext cx="2347867" cy="1769285"/>
          </a:xfrm>
          <a:prstGeom prst="rect">
            <a:avLst/>
          </a:prstGeom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3880891" y="3281463"/>
            <a:ext cx="1086928" cy="3459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2734" y="4302417"/>
            <a:ext cx="10964333" cy="1924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Перераспределение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полномочий между разными уровнями публичной власти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ограниченный срок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соответствии с 414-ФЗ - на срок не менее срока полномочий законодательного органа субъекта РФ, в законопроекте эта норма отсутствует) повлечет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дополнительные расходы бюджетов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перерегистрацию права собственности и изменение статуса соответствующих учреждений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31" y="682577"/>
            <a:ext cx="4133852" cy="24114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9419" y="1040772"/>
            <a:ext cx="6372225" cy="771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субъектов РФ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467" y="1913467"/>
            <a:ext cx="7406130" cy="10244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уникальной структурой органов публичной власти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057650"/>
            <a:ext cx="274320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81" y="3590925"/>
            <a:ext cx="8590300" cy="26681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7567" y="3220261"/>
            <a:ext cx="5702060" cy="349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Бюджетный кодекс РФ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3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37" y="2070190"/>
            <a:ext cx="4409230" cy="249579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09788" y="2753692"/>
            <a:ext cx="6920655" cy="2131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финансово-экономического обоснования требуемых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изменений;</a:t>
            </a:r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влияния перераспределения полномочий на формирование местных бюджетов с целью сохранения управляемости процессов в муниципальных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образованиях;</a:t>
            </a:r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118" y="1031795"/>
            <a:ext cx="10827153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Вопросы эффективности реализации законопроекта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800" y="4885266"/>
            <a:ext cx="11590867" cy="1634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9787" y="4681155"/>
            <a:ext cx="11005483" cy="97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доходной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 МО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предмет соблюдения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 бюджетного и налогового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законодательства;</a:t>
            </a:r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1285" y="2044805"/>
            <a:ext cx="6920655" cy="2131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9788" y="2224802"/>
            <a:ext cx="6920655" cy="326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  <a:endParaRPr lang="ru-RU" sz="28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99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image.zcool.com.cn/cover/24/22/m_124741600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2012" y="3878380"/>
            <a:ext cx="3779262" cy="2842006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75828" y="2071064"/>
            <a:ext cx="11474459" cy="2391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Проработка мероприятий в отношении муниципальных контрактов, заключенных на условиях финансирования в плановом периоде в рамках трехлетнего бюджета;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оценки готовности органов государственной власти субъектов РФ оперативно принять перераспределенные полномочия, вместе с имуществом для их исполнения в рамках переходного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периода;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9788" y="852852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118" y="1010546"/>
            <a:ext cx="10827153" cy="575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Вопросы эффективности реализации законопроекта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5828" y="4262108"/>
            <a:ext cx="7986184" cy="1329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совместной работы </a:t>
            </a:r>
            <a:r>
              <a:rPr lang="ru-RU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</a:t>
            </a:r>
            <a:r>
              <a:rPr lang="ru-R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</a:t>
            </a:r>
            <a:r>
              <a:rPr lang="ru-RU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в части определения возможности и целесообразности внесения соответствующих изменений в БК РФ, НК </a:t>
            </a:r>
            <a:r>
              <a:rPr lang="ru-R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9787" y="863484"/>
            <a:ext cx="11183815" cy="891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ко второму чтению: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520" y="2154615"/>
            <a:ext cx="104203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замечания и дополнения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рассматриваемому проекту ФЗ «Об общих принципах организации местного самоуправления в системе публичной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власти»;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поручить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 ассоциации развития местного самоуправления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обобщенные предложения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профильный комитет Государственной Думы для учета позиции муниципального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сообщества.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6918" y="4881265"/>
            <a:ext cx="3155057" cy="189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88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688" y="2538073"/>
            <a:ext cx="10420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9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8407" y="3674002"/>
            <a:ext cx="11728122" cy="30709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3504" y="1403356"/>
            <a:ext cx="10839450" cy="857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2704" y="3027671"/>
            <a:ext cx="6841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 января 2020 года в Красногорске состоялось заседание Совета по развитию местного самоуправления: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" y="1009291"/>
            <a:ext cx="3100580" cy="191506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87930" y="694125"/>
            <a:ext cx="8676096" cy="2270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 в Послании Федеральному Собранию 12 декабря 2013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отметил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несбалансированность объема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и ресурсов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муниципалитетов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неразбериху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полномочиями,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их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размытость, постоянное перемещение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одного уровня публичной власти на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и т.д.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1901" y="3953691"/>
            <a:ext cx="1151630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«…У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 – самого близкого к людям уровня публичной власти огромная сфера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ответственности…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…Прежде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упрочить финансовое положение муниципальных структур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Именно здесь причины многих трудностей в их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работе…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…Именно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 местах «фокусируется» абсолютное большинство национальных проектов, причём роль местного самоуправления в их реализации возрастёт многократно, если будут прочные, действенные контакты между муниципалитетами и гражданским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обществом...»</a:t>
            </a:r>
          </a:p>
          <a:p>
            <a:pPr lvl="0" algn="r" eaLnBrk="0" fontAlgn="base" hangingPunct="0">
              <a:spcAft>
                <a:spcPct val="0"/>
              </a:spcAft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63077"/>
            <a:ext cx="8158319" cy="1145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1358" y="1879070"/>
            <a:ext cx="3294417" cy="616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57793" y="2044435"/>
            <a:ext cx="10491897" cy="2818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 органов местного самоуправления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законопроекте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общих принципах организации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единой системе публичной власти»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515" y="3779159"/>
            <a:ext cx="82298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Президиума Союза Контрольно-счётных органов РФ, представляющими крупнейшие города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России, проведен анализ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статей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законопроекта, касающихся полномочий ОМС.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способные снизить эффективно­сть публичного управления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7" y="1095324"/>
            <a:ext cx="11205713" cy="186392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2" y="3313196"/>
            <a:ext cx="2990331" cy="25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" y="759145"/>
            <a:ext cx="1120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основных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местного значения, определяющие природу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МСУ,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самостоятельной местной власти,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 ведения органов МСУ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переданы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субъекту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РФ, как возможные к перераспределению: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4108" y="1940327"/>
            <a:ext cx="11296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физкультура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массовый спорт;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 населения;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в отношении автомобильных дорог местного значения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Генплана и Правил землепользования и застройки;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6" y="4911110"/>
            <a:ext cx="2673440" cy="1791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26" y="4044839"/>
            <a:ext cx="2770657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83" y="4968764"/>
            <a:ext cx="3081867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50" y="3960440"/>
            <a:ext cx="2769408" cy="1846272"/>
          </a:xfrm>
          <a:prstGeom prst="rect">
            <a:avLst/>
          </a:prstGeom>
        </p:spPr>
      </p:pic>
      <p:pic>
        <p:nvPicPr>
          <p:cNvPr id="8" name="图片 26" descr="asia60641201107110753141.jpg"/>
          <p:cNvPicPr>
            <a:picLocks noChangeAspect="1"/>
          </p:cNvPicPr>
          <p:nvPr/>
        </p:nvPicPr>
        <p:blipFill>
          <a:blip r:embed="rId6"/>
          <a:srcRect b="1875"/>
          <a:stretch>
            <a:fillRect/>
          </a:stretch>
        </p:blipFill>
        <p:spPr>
          <a:xfrm>
            <a:off x="9852315" y="1490798"/>
            <a:ext cx="1988443" cy="14190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0999" y="884902"/>
            <a:ext cx="11202380" cy="1465007"/>
          </a:xfrm>
          <a:prstGeom prst="roundRect">
            <a:avLst>
              <a:gd name="adj" fmla="val 1953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2846" y="1151075"/>
            <a:ext cx="11040533" cy="9326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Полномочие «Организация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благоустройства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территорий» -</a:t>
            </a:r>
          </a:p>
          <a:p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отражено в ст. 32 законопроекта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20" y="2886440"/>
            <a:ext cx="2800899" cy="3734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43" y="2883344"/>
            <a:ext cx="3812203" cy="1870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85" y="4848591"/>
            <a:ext cx="3773361" cy="1886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22805"/>
            <a:ext cx="4867275" cy="324485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6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1" y="828573"/>
            <a:ext cx="11626396" cy="15410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01" y="1133952"/>
            <a:ext cx="11626395" cy="97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Полномочие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доступности медицинской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помощи» -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необходима детализация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1" y="3225471"/>
            <a:ext cx="4630551" cy="1866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89" y="2775430"/>
            <a:ext cx="3808707" cy="2316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55" y="5340594"/>
            <a:ext cx="1327730" cy="1517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8" y="4554208"/>
            <a:ext cx="3474738" cy="2148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99" y="5226289"/>
            <a:ext cx="1566143" cy="1566143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2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1" y="907789"/>
            <a:ext cx="11626396" cy="1204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2902" y="959123"/>
            <a:ext cx="11626395" cy="97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Полномочия, отнесенные к вопросам местного значения,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дублируют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аналогичные государственные</a:t>
            </a:r>
            <a:r>
              <a:rPr lang="ru-RU" sz="2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0919" y="3357133"/>
            <a:ext cx="3933645" cy="1530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22) оказание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ориентированным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некоммерческим организациям, благотворительной деятельности и добровольчеству (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волонтерству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8024" y="2316128"/>
            <a:ext cx="4245951" cy="864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 в соответствии со ст.32 законопроекта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6751" y="3449938"/>
            <a:ext cx="4591791" cy="161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4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</a:t>
            </a:r>
            <a:r>
              <a:rPr lang="ru-RU" sz="4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5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4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социально ориентированных некоммерческих организаций, благотворительной деятельности и добровольчества (</a:t>
            </a:r>
            <a:r>
              <a:rPr lang="ru-RU" sz="4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64999" y="2286731"/>
            <a:ext cx="4245951" cy="715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РФ в соответствии со ст.44 414 - ФЗ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12" y="2222150"/>
            <a:ext cx="1132509" cy="15596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4998" y="5064169"/>
            <a:ext cx="429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95) создание, содержание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организации деятельности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аварийно-спасательных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служб и аварийно-спасательных формирований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29137" y="5064169"/>
            <a:ext cx="4270999" cy="1232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20) создание, содержание и организация деятельности аварийно-спасательных формирований на территории муниципального образования</a:t>
            </a:r>
            <a:endParaRPr lang="ru-RU" sz="1800" b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5599260" y="4439491"/>
            <a:ext cx="1362126" cy="897147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4574" y="662273"/>
            <a:ext cx="10207401" cy="1229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исполнении полномочий по решению вопросов местного значения –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недостаточность закрепленных собственных доходов бюджета</a:t>
            </a:r>
            <a:endParaRPr lang="ru-RU" sz="2600" baseline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537" y="2330383"/>
            <a:ext cx="10510347" cy="670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Минфина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за 2020 год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структуре собственных доходов местных бюджетов в целом по Российской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Федерации, млрд. руб. 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1656"/>
              </p:ext>
            </p:extLst>
          </p:nvPr>
        </p:nvGraphicFramePr>
        <p:xfrm>
          <a:off x="559325" y="2762632"/>
          <a:ext cx="11449050" cy="218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55406" y="5391305"/>
            <a:ext cx="10624624" cy="792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другой уровень публичной власти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проблему с недостаточностью средств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не сможет!</a:t>
            </a:r>
            <a:endParaRPr lang="ru-RU" sz="20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5784" y="3238457"/>
            <a:ext cx="4922563" cy="495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1 404,5</a:t>
            </a:r>
            <a:endParaRPr lang="ru-RU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47268" y="3238456"/>
            <a:ext cx="4922563" cy="495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1754,7</a:t>
            </a:r>
            <a:endParaRPr lang="ru-RU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04027" y="3232500"/>
            <a:ext cx="4922563" cy="4953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242,7</a:t>
            </a:r>
            <a:endParaRPr lang="ru-RU" sz="2400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3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b="8675"/>
          <a:stretch>
            <a:fillRect/>
          </a:stretch>
        </p:blipFill>
        <p:spPr bwMode="auto">
          <a:xfrm>
            <a:off x="85725" y="1727045"/>
            <a:ext cx="2798223" cy="27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0586" y="690913"/>
            <a:ext cx="9863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закреплении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между органами государственной власти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органами местного самоуправления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руководствоваться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Европейской хартии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самоуправления, ратифицированной Федеральным законом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11 апреля 1998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55-ФЗ: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9732" y="2014352"/>
            <a:ext cx="932048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публичных полномочий должно возлагаться преимущественно на органы власти,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близкие к гражданам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какой-либо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другому органу власти должна производиться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объема и характера конкретной задачи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также требований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и экономии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предоставляемые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органам местного самоуправления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как правило, должны быть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полными и исключительными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поставлены под сомнение или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иным центральным или региональным органом власти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пределах, установленных законом.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710" y="5646115"/>
            <a:ext cx="10127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 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порядок и критерии </a:t>
            </a:r>
            <a:r>
              <a:rPr 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«перераспределения» отдельных полномочий в законопроекте 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недостаточно </a:t>
            </a:r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конкретизированы!</a:t>
            </a:r>
            <a:endParaRPr lang="ru-RU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311128" y="99599"/>
            <a:ext cx="748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Слайд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975</Words>
  <Application>Microsoft Office PowerPoint</Application>
  <PresentationFormat>Широкоэкранный</PresentationFormat>
  <Paragraphs>102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 И.А.</dc:creator>
  <cp:lastModifiedBy>Семенов И.А.</cp:lastModifiedBy>
  <cp:revision>176</cp:revision>
  <cp:lastPrinted>2022-02-02T11:36:01Z</cp:lastPrinted>
  <dcterms:created xsi:type="dcterms:W3CDTF">2022-01-21T12:52:40Z</dcterms:created>
  <dcterms:modified xsi:type="dcterms:W3CDTF">2022-02-04T12:09:48Z</dcterms:modified>
</cp:coreProperties>
</file>