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91" r:id="rId2"/>
    <p:sldId id="407" r:id="rId3"/>
    <p:sldId id="415" r:id="rId4"/>
    <p:sldId id="428" r:id="rId5"/>
    <p:sldId id="430" r:id="rId6"/>
    <p:sldId id="431" r:id="rId7"/>
    <p:sldId id="432" r:id="rId8"/>
    <p:sldId id="433" r:id="rId9"/>
    <p:sldId id="436" r:id="rId10"/>
    <p:sldId id="435" r:id="rId11"/>
    <p:sldId id="397" r:id="rId12"/>
    <p:sldId id="408" r:id="rId13"/>
    <p:sldId id="411" r:id="rId14"/>
    <p:sldId id="418" r:id="rId15"/>
    <p:sldId id="412" r:id="rId16"/>
    <p:sldId id="437" r:id="rId17"/>
    <p:sldId id="438" r:id="rId18"/>
  </p:sldIdLst>
  <p:sldSz cx="9144000" cy="5143500" type="screen16x9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8EAE9"/>
    <a:srgbClr val="D43E01"/>
    <a:srgbClr val="FFFFFF"/>
    <a:srgbClr val="FCFCFC"/>
    <a:srgbClr val="CCD0D1"/>
    <a:srgbClr val="D7D9E1"/>
    <a:srgbClr val="D5D8E3"/>
    <a:srgbClr val="DADBDE"/>
    <a:srgbClr val="D9D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4660"/>
  </p:normalViewPr>
  <p:slideViewPr>
    <p:cSldViewPr>
      <p:cViewPr varScale="1">
        <p:scale>
          <a:sx n="144" d="100"/>
          <a:sy n="144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2022/4/8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93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1971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sz="4000" b="1" u="sng" dirty="0" smtClean="0"/>
              <a:t>699 на 307</a:t>
            </a:r>
            <a:endParaRPr lang="zh-CN" altLang="en-US" sz="4000" b="1" u="sn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686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5818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99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922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9864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8401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1750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188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847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98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61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59A0-C5F8-4C75-94FF-E501726630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1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59A0-C5F8-4C75-94FF-E501726630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59A0-C5F8-4C75-94FF-E501726630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26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59A0-C5F8-4C75-94FF-E501726630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29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400" b="1" u="sn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5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1ppt.com/tubiao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  <a:noFill/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t>‹#›</a:t>
            </a:fld>
            <a:endParaRPr lang="en-US" sz="1000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7452320" y="4703961"/>
            <a:ext cx="1691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公司网址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.com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  <a:noFill/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t>‹#›</a:t>
            </a:fld>
            <a:endParaRPr lang="en-US" sz="1000" dirty="0"/>
          </a:p>
        </p:txBody>
      </p:sp>
      <p:sp>
        <p:nvSpPr>
          <p:cNvPr id="5" name="矩形 4"/>
          <p:cNvSpPr/>
          <p:nvPr userDrawn="1"/>
        </p:nvSpPr>
        <p:spPr>
          <a:xfrm>
            <a:off x="7452320" y="4703961"/>
            <a:ext cx="1691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公司网址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.com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0" y="-10716"/>
            <a:ext cx="9144000" cy="653654"/>
          </a:xfrm>
          <a:prstGeom prst="rect">
            <a:avLst/>
          </a:prstGeom>
          <a:blipFill dpi="0" rotWithShape="1">
            <a:blip r:embed="rId2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-7937" y="4531520"/>
            <a:ext cx="9188451" cy="6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11875" y="594708"/>
            <a:ext cx="9192388" cy="402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flipH="1">
            <a:off x="3314578" y="4758915"/>
            <a:ext cx="5829300" cy="2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990"/>
            <a:ext cx="785794" cy="58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4716017" y="249493"/>
            <a:ext cx="4420121" cy="3000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0" i="0" u="none" strike="noStrike" kern="1200" cap="none" spc="22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『HOMEPPT』—</a:t>
            </a:r>
            <a:r>
              <a:rPr kumimoji="0" lang="zh-CN" altLang="en-US" sz="1350" b="0" i="0" u="none" strike="noStrike" kern="1200" cap="none" spc="22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347865" y="4760303"/>
            <a:ext cx="53562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22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HOMEPPT HTTP://WWW.HOMEPPT.COM</a:t>
            </a:r>
            <a:endParaRPr kumimoji="0" lang="zh-CN" altLang="en-US" sz="1050" b="0" i="0" u="none" strike="noStrike" kern="120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2786051" y="4704854"/>
            <a:ext cx="403225" cy="3048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2771801" y="6190152"/>
            <a:ext cx="4032448" cy="27003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>
                <a:tab pos="102394" algn="l"/>
              </a:tabLst>
              <a:defRPr/>
            </a:pP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HOMEPPT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模板网</a:t>
            </a:r>
            <a:endParaRPr kumimoji="0" lang="en-US" altLang="zh-CN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  <a:p>
            <a:pPr marL="0" marR="0" lvl="0" indent="0" algn="ctr" defTabSz="685800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>
                <a:tab pos="102394" algn="l"/>
              </a:tabLst>
              <a:defRPr/>
            </a:pP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  <a:hlinkClick r:id="rId6"/>
              </a:rPr>
              <a:t>WWW.HOMEPPT.COM/tubiao/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  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56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 userDrawn="1"/>
        </p:nvSpPr>
        <p:spPr>
          <a:xfrm>
            <a:off x="0" y="5079727"/>
            <a:ext cx="9144000" cy="6377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副标题 2"/>
          <p:cNvSpPr txBox="1"/>
          <p:nvPr/>
        </p:nvSpPr>
        <p:spPr>
          <a:xfrm>
            <a:off x="2987824" y="267494"/>
            <a:ext cx="5976664" cy="1656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r>
              <a:rPr lang="ru-RU" altLang="zh-CN" sz="2400" dirty="0" smtClean="0">
                <a:latin typeface="Arial Black" panose="020B0A04020102020204" pitchFamily="34" charset="0"/>
              </a:rPr>
              <a:t>Результаты применения Классификатора нарушений и недостатков МКСО КК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52" name="燕尾形 51"/>
          <p:cNvSpPr/>
          <p:nvPr/>
        </p:nvSpPr>
        <p:spPr>
          <a:xfrm>
            <a:off x="1187625" y="493393"/>
            <a:ext cx="1008112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sp>
        <p:nvSpPr>
          <p:cNvPr id="53" name="燕尾形 52"/>
          <p:cNvSpPr/>
          <p:nvPr/>
        </p:nvSpPr>
        <p:spPr>
          <a:xfrm>
            <a:off x="2123728" y="493393"/>
            <a:ext cx="381185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355976" y="329183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313299" y="3507854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364088" y="329183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321411" y="3507854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300191" y="329183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257515" y="3507854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7308304" y="329183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265627" y="3507854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26" descr="asia60641201107110753141.jpg"/>
          <p:cNvPicPr>
            <a:picLocks noChangeAspect="1"/>
          </p:cNvPicPr>
          <p:nvPr/>
        </p:nvPicPr>
        <p:blipFill>
          <a:blip r:embed="rId3"/>
          <a:srcRect b="1875"/>
          <a:stretch>
            <a:fillRect/>
          </a:stretch>
        </p:blipFill>
        <p:spPr>
          <a:xfrm>
            <a:off x="25337" y="2355726"/>
            <a:ext cx="3786978" cy="2702525"/>
          </a:xfrm>
          <a:prstGeom prst="rect">
            <a:avLst/>
          </a:prstGeom>
        </p:spPr>
      </p:pic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38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Line"/>
          <p:cNvCxnSpPr>
            <a:stCxn id="124" idx="7"/>
          </p:cNvCxnSpPr>
          <p:nvPr/>
        </p:nvCxnSpPr>
        <p:spPr>
          <a:xfrm flipV="1">
            <a:off x="5223227" y="1514312"/>
            <a:ext cx="243187" cy="230887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41" name="Line"/>
          <p:cNvCxnSpPr/>
          <p:nvPr/>
        </p:nvCxnSpPr>
        <p:spPr>
          <a:xfrm flipV="1">
            <a:off x="4517039" y="2701983"/>
            <a:ext cx="353132" cy="241115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43" name="Line"/>
          <p:cNvCxnSpPr/>
          <p:nvPr/>
        </p:nvCxnSpPr>
        <p:spPr>
          <a:xfrm>
            <a:off x="3109152" y="2490853"/>
            <a:ext cx="491186" cy="30503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071242" y="-1770"/>
            <a:ext cx="75608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200" b="1" dirty="0" smtClean="0">
                <a:latin typeface="Arial Black" panose="020B0A04020102020204" pitchFamily="34" charset="0"/>
              </a:rPr>
              <a:t>Объём нарушений </a:t>
            </a:r>
            <a:r>
              <a:rPr lang="ru-RU" sz="2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«прочих»</a:t>
            </a:r>
          </a:p>
          <a:p>
            <a:pPr algn="ctr"/>
            <a:r>
              <a:rPr lang="ru-RU" sz="2200" b="1" dirty="0" smtClean="0">
                <a:latin typeface="Arial Black" panose="020B0A04020102020204" pitchFamily="34" charset="0"/>
              </a:rPr>
              <a:t>в общем объёме и в структуре разделов, </a:t>
            </a:r>
            <a:r>
              <a:rPr lang="ru-RU" sz="1400" b="1" dirty="0" smtClean="0">
                <a:latin typeface="Arial Black" panose="020B0A04020102020204" pitchFamily="34" charset="0"/>
              </a:rPr>
              <a:t>млн. руб.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6" name="Group 8"/>
          <p:cNvGrpSpPr/>
          <p:nvPr/>
        </p:nvGrpSpPr>
        <p:grpSpPr>
          <a:xfrm>
            <a:off x="1373532" y="2239964"/>
            <a:ext cx="174290" cy="466223"/>
            <a:chOff x="9058971" y="3034893"/>
            <a:chExt cx="232386" cy="621631"/>
          </a:xfrm>
        </p:grpSpPr>
        <p:sp>
          <p:nvSpPr>
            <p:cNvPr id="79" name="FlexibleLine"/>
            <p:cNvSpPr/>
            <p:nvPr/>
          </p:nvSpPr>
          <p:spPr>
            <a:xfrm>
              <a:off x="9058971" y="3034893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80" name="FlexibleLine"/>
            <p:cNvSpPr/>
            <p:nvPr/>
          </p:nvSpPr>
          <p:spPr>
            <a:xfrm>
              <a:off x="9058971" y="3034893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81" name="FlexibleLine"/>
            <p:cNvSpPr/>
            <p:nvPr/>
          </p:nvSpPr>
          <p:spPr>
            <a:xfrm>
              <a:off x="9058971" y="3034893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102" name="Freeform 246"/>
          <p:cNvSpPr/>
          <p:nvPr/>
        </p:nvSpPr>
        <p:spPr>
          <a:xfrm>
            <a:off x="1462425" y="1765702"/>
            <a:ext cx="323947" cy="266882"/>
          </a:xfrm>
          <a:custGeom>
            <a:avLst/>
            <a:gdLst/>
            <a:ahLst/>
            <a:cxnLst/>
            <a:rect l="0" t="0" r="0" b="0"/>
            <a:pathLst>
              <a:path w="744800" h="220400" fill="none">
                <a:moveTo>
                  <a:pt x="0" y="220400"/>
                </a:moveTo>
                <a:lnTo>
                  <a:pt x="7448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2"/>
            </a:solidFill>
            <a:bevel/>
            <a:tailEnd type="oval"/>
          </a:ln>
          <a:effectLst/>
        </p:spPr>
      </p:sp>
      <p:sp>
        <p:nvSpPr>
          <p:cNvPr id="104" name="Freeform 244"/>
          <p:cNvSpPr/>
          <p:nvPr/>
        </p:nvSpPr>
        <p:spPr>
          <a:xfrm>
            <a:off x="1396974" y="2067423"/>
            <a:ext cx="1703037" cy="305127"/>
          </a:xfrm>
          <a:custGeom>
            <a:avLst/>
            <a:gdLst/>
            <a:ahLst/>
            <a:cxnLst/>
            <a:rect l="0" t="0" r="0" b="0"/>
            <a:pathLst>
              <a:path w="1208400" h="220400" fill="none">
                <a:moveTo>
                  <a:pt x="0" y="220400"/>
                </a:moveTo>
                <a:lnTo>
                  <a:pt x="12084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2"/>
            </a:solidFill>
            <a:bevel/>
            <a:tailEnd type="oval"/>
          </a:ln>
          <a:effectLst/>
        </p:spPr>
      </p:sp>
      <p:sp>
        <p:nvSpPr>
          <p:cNvPr id="106" name="Freeform 242"/>
          <p:cNvSpPr/>
          <p:nvPr/>
        </p:nvSpPr>
        <p:spPr>
          <a:xfrm>
            <a:off x="1493669" y="2448127"/>
            <a:ext cx="1582684" cy="273808"/>
          </a:xfrm>
          <a:custGeom>
            <a:avLst/>
            <a:gdLst/>
            <a:ahLst/>
            <a:cxnLst/>
            <a:rect l="0" t="0" r="0" b="0"/>
            <a:pathLst>
              <a:path w="1109600" h="220400" fill="none">
                <a:moveTo>
                  <a:pt x="0" y="220400"/>
                </a:moveTo>
                <a:lnTo>
                  <a:pt x="1109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2"/>
            </a:solidFill>
            <a:bevel/>
            <a:tailEnd type="oval"/>
          </a:ln>
          <a:effectLst/>
        </p:spPr>
      </p:sp>
      <p:grpSp>
        <p:nvGrpSpPr>
          <p:cNvPr id="114" name="组合 76"/>
          <p:cNvGrpSpPr/>
          <p:nvPr/>
        </p:nvGrpSpPr>
        <p:grpSpPr>
          <a:xfrm>
            <a:off x="6836033" y="681738"/>
            <a:ext cx="963223" cy="840926"/>
            <a:chOff x="2220730" y="2106192"/>
            <a:chExt cx="1020880" cy="956305"/>
          </a:xfrm>
        </p:grpSpPr>
        <p:grpSp>
          <p:nvGrpSpPr>
            <p:cNvPr id="115" name="组合 77"/>
            <p:cNvGrpSpPr/>
            <p:nvPr/>
          </p:nvGrpSpPr>
          <p:grpSpPr>
            <a:xfrm>
              <a:off x="2220730" y="2106192"/>
              <a:ext cx="988138" cy="956305"/>
              <a:chOff x="144802" y="647125"/>
              <a:chExt cx="4160498" cy="4026475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8" name="椭圆 80"/>
              <p:cNvSpPr/>
              <p:nvPr/>
            </p:nvSpPr>
            <p:spPr>
              <a:xfrm>
                <a:off x="144802" y="647125"/>
                <a:ext cx="4160498" cy="393916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2278387" y="2249845"/>
              <a:ext cx="963223" cy="5250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154,8</a:t>
              </a:r>
              <a:r>
                <a:rPr lang="ru-RU" altLang="zh-CN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ru-RU" altLang="zh-CN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(307 ед.)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81"/>
          <p:cNvGrpSpPr/>
          <p:nvPr/>
        </p:nvGrpSpPr>
        <p:grpSpPr>
          <a:xfrm>
            <a:off x="3414566" y="1256262"/>
            <a:ext cx="2292417" cy="2316968"/>
            <a:chOff x="1403648" y="1115468"/>
            <a:chExt cx="1294414" cy="1294414"/>
          </a:xfrm>
        </p:grpSpPr>
        <p:sp>
          <p:nvSpPr>
            <p:cNvPr id="120" name="椭圆 82"/>
            <p:cNvSpPr/>
            <p:nvPr/>
          </p:nvSpPr>
          <p:spPr>
            <a:xfrm>
              <a:off x="1606967" y="1254111"/>
              <a:ext cx="1022740" cy="10227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1" name="组合 83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23" name="同心圆 85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同心圆 86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563075" y="1520830"/>
              <a:ext cx="889632" cy="550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ru-RU" altLang="zh-CN" sz="2000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2 481,0 </a:t>
              </a:r>
              <a:r>
                <a:rPr lang="ru-RU" altLang="zh-CN" sz="1200" dirty="0" smtClean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(1,9%)</a:t>
              </a:r>
              <a:r>
                <a:rPr lang="ru-RU" altLang="zh-CN" sz="1200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</a:p>
            <a:p>
              <a:r>
                <a:rPr lang="ru-RU" altLang="zh-CN" sz="1200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ru-RU" altLang="zh-CN" sz="1400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(4 603 ед.)     </a:t>
              </a:r>
              <a:r>
                <a:rPr lang="ru-RU" altLang="zh-CN" sz="1200" dirty="0" smtClean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(9%)</a:t>
              </a:r>
              <a:endParaRPr lang="zh-CN" altLang="en-US" sz="12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5" name="组合 92"/>
          <p:cNvGrpSpPr/>
          <p:nvPr/>
        </p:nvGrpSpPr>
        <p:grpSpPr>
          <a:xfrm>
            <a:off x="249271" y="2113068"/>
            <a:ext cx="1074265" cy="1048623"/>
            <a:chOff x="2258730" y="2112361"/>
            <a:chExt cx="989805" cy="950136"/>
          </a:xfrm>
        </p:grpSpPr>
        <p:grpSp>
          <p:nvGrpSpPr>
            <p:cNvPr id="126" name="组合 93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8" name="同心圆 9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9" name="椭圆 9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279467" y="2373594"/>
              <a:ext cx="969068" cy="4183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198,8</a:t>
              </a:r>
            </a:p>
            <a:p>
              <a:pPr algn="ctr"/>
              <a:r>
                <a:rPr lang="ru-RU" altLang="zh-CN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(271ед.)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5" name="Group 9"/>
          <p:cNvGrpSpPr/>
          <p:nvPr/>
        </p:nvGrpSpPr>
        <p:grpSpPr>
          <a:xfrm rot="10800000">
            <a:off x="6771942" y="907471"/>
            <a:ext cx="45719" cy="508358"/>
            <a:chOff x="9117067" y="4510540"/>
            <a:chExt cx="232386" cy="621631"/>
          </a:xfrm>
        </p:grpSpPr>
        <p:sp>
          <p:nvSpPr>
            <p:cNvPr id="136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37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38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139" name="Freeform 240"/>
          <p:cNvSpPr/>
          <p:nvPr/>
        </p:nvSpPr>
        <p:spPr>
          <a:xfrm flipH="1">
            <a:off x="6516217" y="655275"/>
            <a:ext cx="247044" cy="267675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41" name="Freeform 238"/>
          <p:cNvSpPr/>
          <p:nvPr/>
        </p:nvSpPr>
        <p:spPr>
          <a:xfrm flipH="1">
            <a:off x="5646492" y="1016896"/>
            <a:ext cx="996879" cy="317399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43" name="Freeform 236"/>
          <p:cNvSpPr/>
          <p:nvPr/>
        </p:nvSpPr>
        <p:spPr>
          <a:xfrm flipH="1">
            <a:off x="5497623" y="1334295"/>
            <a:ext cx="1236843" cy="295554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5" name="TextBox 4"/>
          <p:cNvSpPr txBox="1"/>
          <p:nvPr/>
        </p:nvSpPr>
        <p:spPr>
          <a:xfrm flipH="1">
            <a:off x="1505107" y="2455995"/>
            <a:ext cx="15020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(0,2% и 7%)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8164" y="2097844"/>
            <a:ext cx="15280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Раздел 2</a:t>
            </a:r>
          </a:p>
        </p:txBody>
      </p:sp>
      <p:sp>
        <p:nvSpPr>
          <p:cNvPr id="178" name="Text 4677"/>
          <p:cNvSpPr txBox="1"/>
          <p:nvPr/>
        </p:nvSpPr>
        <p:spPr>
          <a:xfrm>
            <a:off x="5646492" y="971933"/>
            <a:ext cx="1225395" cy="348801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Раздел </a:t>
            </a: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 flipH="1">
            <a:off x="5515637" y="1416675"/>
            <a:ext cx="21233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(7,4%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и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2%)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ru-RU" sz="10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25" b="93209" l="10786" r="90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517" r="12618" b="6950"/>
          <a:stretch/>
        </p:blipFill>
        <p:spPr>
          <a:xfrm>
            <a:off x="7850902" y="3519922"/>
            <a:ext cx="1296144" cy="1584177"/>
          </a:xfrm>
          <a:prstGeom prst="rect">
            <a:avLst/>
          </a:prstGeom>
        </p:spPr>
      </p:pic>
      <p:grpSp>
        <p:nvGrpSpPr>
          <p:cNvPr id="184" name="组合 76"/>
          <p:cNvGrpSpPr/>
          <p:nvPr/>
        </p:nvGrpSpPr>
        <p:grpSpPr>
          <a:xfrm>
            <a:off x="512951" y="770356"/>
            <a:ext cx="1511845" cy="1193934"/>
            <a:chOff x="2246891" y="2090730"/>
            <a:chExt cx="997900" cy="971767"/>
          </a:xfrm>
        </p:grpSpPr>
        <p:grpSp>
          <p:nvGrpSpPr>
            <p:cNvPr id="213" name="组合 77"/>
            <p:cNvGrpSpPr/>
            <p:nvPr/>
          </p:nvGrpSpPr>
          <p:grpSpPr>
            <a:xfrm>
              <a:off x="2252982" y="2090730"/>
              <a:ext cx="955886" cy="971767"/>
              <a:chOff x="280598" y="582022"/>
              <a:chExt cx="4024702" cy="4091578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5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6" name="椭圆 80"/>
              <p:cNvSpPr/>
              <p:nvPr/>
            </p:nvSpPr>
            <p:spPr>
              <a:xfrm>
                <a:off x="280598" y="582022"/>
                <a:ext cx="3937394" cy="400426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2246891" y="2344358"/>
              <a:ext cx="997900" cy="4008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2 017,9</a:t>
              </a:r>
              <a:endParaRPr lang="ru-RU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ru-RU" altLang="zh-CN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(3 165ед.)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7" name="Group 9"/>
          <p:cNvGrpSpPr/>
          <p:nvPr/>
        </p:nvGrpSpPr>
        <p:grpSpPr>
          <a:xfrm>
            <a:off x="2202244" y="1214502"/>
            <a:ext cx="174290" cy="466223"/>
            <a:chOff x="9117067" y="4510540"/>
            <a:chExt cx="232386" cy="621631"/>
          </a:xfrm>
        </p:grpSpPr>
        <p:sp>
          <p:nvSpPr>
            <p:cNvPr id="218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219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220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221" name="Freeform 240"/>
          <p:cNvSpPr/>
          <p:nvPr/>
        </p:nvSpPr>
        <p:spPr>
          <a:xfrm>
            <a:off x="2293795" y="741447"/>
            <a:ext cx="253919" cy="260617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22" name="Freeform 238"/>
          <p:cNvSpPr/>
          <p:nvPr/>
        </p:nvSpPr>
        <p:spPr>
          <a:xfrm>
            <a:off x="2287263" y="1065725"/>
            <a:ext cx="1017437" cy="273600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23" name="Freeform 236"/>
          <p:cNvSpPr/>
          <p:nvPr/>
        </p:nvSpPr>
        <p:spPr>
          <a:xfrm>
            <a:off x="2285516" y="1426469"/>
            <a:ext cx="1207377" cy="252719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24" name="Text 4677"/>
          <p:cNvSpPr txBox="1"/>
          <p:nvPr/>
        </p:nvSpPr>
        <p:spPr>
          <a:xfrm>
            <a:off x="2310406" y="1063526"/>
            <a:ext cx="1157596" cy="245177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Раздел 1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 flipH="1">
            <a:off x="2321826" y="1416675"/>
            <a:ext cx="16257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(9,4% и 34%)  </a:t>
            </a:r>
          </a:p>
        </p:txBody>
      </p:sp>
      <p:grpSp>
        <p:nvGrpSpPr>
          <p:cNvPr id="226" name="组合 76"/>
          <p:cNvGrpSpPr/>
          <p:nvPr/>
        </p:nvGrpSpPr>
        <p:grpSpPr>
          <a:xfrm>
            <a:off x="768287" y="3423611"/>
            <a:ext cx="810421" cy="743350"/>
            <a:chOff x="2258730" y="2112361"/>
            <a:chExt cx="968243" cy="950136"/>
          </a:xfrm>
        </p:grpSpPr>
        <p:grpSp>
          <p:nvGrpSpPr>
            <p:cNvPr id="227" name="组合 77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9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0" name="椭圆 8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28" name="TextBox 227"/>
            <p:cNvSpPr txBox="1"/>
            <p:nvPr/>
          </p:nvSpPr>
          <p:spPr>
            <a:xfrm>
              <a:off x="2269307" y="2292383"/>
              <a:ext cx="957666" cy="5900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60,6</a:t>
              </a:r>
              <a:endParaRPr lang="ru-RU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ru-RU" altLang="zh-CN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(261 ед.)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1" name="Group 9"/>
          <p:cNvGrpSpPr/>
          <p:nvPr/>
        </p:nvGrpSpPr>
        <p:grpSpPr>
          <a:xfrm>
            <a:off x="1797801" y="3269219"/>
            <a:ext cx="174290" cy="466223"/>
            <a:chOff x="9117067" y="4510540"/>
            <a:chExt cx="232386" cy="621631"/>
          </a:xfrm>
        </p:grpSpPr>
        <p:sp>
          <p:nvSpPr>
            <p:cNvPr id="232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233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234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235" name="Freeform 240"/>
          <p:cNvSpPr/>
          <p:nvPr/>
        </p:nvSpPr>
        <p:spPr>
          <a:xfrm>
            <a:off x="1940130" y="2791038"/>
            <a:ext cx="255772" cy="266337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36" name="Freeform 238"/>
          <p:cNvSpPr/>
          <p:nvPr/>
        </p:nvSpPr>
        <p:spPr>
          <a:xfrm>
            <a:off x="1867147" y="3126743"/>
            <a:ext cx="1181213" cy="272623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37" name="Freeform 236"/>
          <p:cNvSpPr/>
          <p:nvPr/>
        </p:nvSpPr>
        <p:spPr>
          <a:xfrm>
            <a:off x="1881072" y="3481186"/>
            <a:ext cx="1576745" cy="252719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38" name="Text 4677"/>
          <p:cNvSpPr txBox="1"/>
          <p:nvPr/>
        </p:nvSpPr>
        <p:spPr>
          <a:xfrm>
            <a:off x="1977696" y="3161691"/>
            <a:ext cx="1230276" cy="21786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Раздел 3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 flipH="1">
            <a:off x="1919874" y="3477399"/>
            <a:ext cx="21304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(0,2% и 1%)</a:t>
            </a:r>
          </a:p>
        </p:txBody>
      </p:sp>
      <p:cxnSp>
        <p:nvCxnSpPr>
          <p:cNvPr id="247" name="Line"/>
          <p:cNvCxnSpPr/>
          <p:nvPr/>
        </p:nvCxnSpPr>
        <p:spPr>
          <a:xfrm flipV="1">
            <a:off x="3195472" y="3098620"/>
            <a:ext cx="329793" cy="126533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48" name="Line"/>
          <p:cNvCxnSpPr>
            <a:endCxn id="123" idx="1"/>
          </p:cNvCxnSpPr>
          <p:nvPr/>
        </p:nvCxnSpPr>
        <p:spPr>
          <a:xfrm>
            <a:off x="3487632" y="1467863"/>
            <a:ext cx="262651" cy="127711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81" name="Line"/>
          <p:cNvCxnSpPr/>
          <p:nvPr/>
        </p:nvCxnSpPr>
        <p:spPr>
          <a:xfrm>
            <a:off x="5497623" y="3098620"/>
            <a:ext cx="412291" cy="123016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grpSp>
        <p:nvGrpSpPr>
          <p:cNvPr id="140" name="组合 76"/>
          <p:cNvGrpSpPr/>
          <p:nvPr/>
        </p:nvGrpSpPr>
        <p:grpSpPr>
          <a:xfrm>
            <a:off x="7503359" y="2680386"/>
            <a:ext cx="1057445" cy="964975"/>
            <a:chOff x="2229557" y="2090730"/>
            <a:chExt cx="997900" cy="971767"/>
          </a:xfrm>
        </p:grpSpPr>
        <p:grpSp>
          <p:nvGrpSpPr>
            <p:cNvPr id="142" name="组合 77"/>
            <p:cNvGrpSpPr/>
            <p:nvPr/>
          </p:nvGrpSpPr>
          <p:grpSpPr>
            <a:xfrm>
              <a:off x="2252982" y="2090730"/>
              <a:ext cx="955886" cy="971767"/>
              <a:chOff x="280598" y="582022"/>
              <a:chExt cx="4024702" cy="4091578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5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6" name="椭圆 80"/>
              <p:cNvSpPr/>
              <p:nvPr/>
            </p:nvSpPr>
            <p:spPr>
              <a:xfrm>
                <a:off x="280598" y="582022"/>
                <a:ext cx="3937394" cy="400426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2229557" y="2320867"/>
              <a:ext cx="997900" cy="5092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28,4 </a:t>
              </a:r>
              <a:r>
                <a:rPr lang="ru-RU" altLang="zh-CN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ru-RU" altLang="zh-CN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(581 ед.)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1" name="Freeform 238"/>
          <p:cNvSpPr/>
          <p:nvPr/>
        </p:nvSpPr>
        <p:spPr>
          <a:xfrm flipH="1">
            <a:off x="5985321" y="2992377"/>
            <a:ext cx="1251027" cy="403202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52" name="Freeform 236"/>
          <p:cNvSpPr/>
          <p:nvPr/>
        </p:nvSpPr>
        <p:spPr>
          <a:xfrm flipH="1">
            <a:off x="5698433" y="3300129"/>
            <a:ext cx="1564349" cy="429823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54" name="TextBox 153"/>
          <p:cNvSpPr txBox="1"/>
          <p:nvPr/>
        </p:nvSpPr>
        <p:spPr>
          <a:xfrm rot="10800000" flipH="1" flipV="1">
            <a:off x="5816849" y="3518076"/>
            <a:ext cx="17521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(100%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и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79%)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68" name="Group 9"/>
          <p:cNvGrpSpPr/>
          <p:nvPr/>
        </p:nvGrpSpPr>
        <p:grpSpPr>
          <a:xfrm rot="10800000">
            <a:off x="7076018" y="2103371"/>
            <a:ext cx="160954" cy="418621"/>
            <a:chOff x="9117067" y="4510540"/>
            <a:chExt cx="232386" cy="621631"/>
          </a:xfrm>
        </p:grpSpPr>
        <p:sp>
          <p:nvSpPr>
            <p:cNvPr id="169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70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71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172" name="Freeform 240"/>
          <p:cNvSpPr/>
          <p:nvPr/>
        </p:nvSpPr>
        <p:spPr>
          <a:xfrm flipH="1">
            <a:off x="6771942" y="2753951"/>
            <a:ext cx="468654" cy="273754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</p:sp>
      <p:sp>
        <p:nvSpPr>
          <p:cNvPr id="173" name="Freeform 238"/>
          <p:cNvSpPr/>
          <p:nvPr/>
        </p:nvSpPr>
        <p:spPr>
          <a:xfrm flipH="1">
            <a:off x="5932318" y="1973599"/>
            <a:ext cx="1143700" cy="727588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</p:sp>
      <p:grpSp>
        <p:nvGrpSpPr>
          <p:cNvPr id="177" name="组合 108"/>
          <p:cNvGrpSpPr/>
          <p:nvPr/>
        </p:nvGrpSpPr>
        <p:grpSpPr>
          <a:xfrm>
            <a:off x="7549987" y="1690456"/>
            <a:ext cx="860728" cy="619793"/>
            <a:chOff x="2258730" y="2112361"/>
            <a:chExt cx="950138" cy="950136"/>
          </a:xfrm>
        </p:grpSpPr>
        <p:grpSp>
          <p:nvGrpSpPr>
            <p:cNvPr id="180" name="组合 109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3" name="椭圆 112"/>
              <p:cNvSpPr/>
              <p:nvPr/>
            </p:nvSpPr>
            <p:spPr>
              <a:xfrm>
                <a:off x="1099041" y="720212"/>
                <a:ext cx="2423642" cy="33618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1" name="TextBox 180"/>
            <p:cNvSpPr txBox="1"/>
            <p:nvPr/>
          </p:nvSpPr>
          <p:spPr>
            <a:xfrm>
              <a:off x="2313696" y="2174251"/>
              <a:ext cx="840205" cy="7077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20,4</a:t>
              </a:r>
              <a:r>
                <a:rPr lang="ru-RU" altLang="zh-CN" sz="12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ru-RU" altLang="zh-CN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(18 ед.)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5" name="TextBox 184"/>
          <p:cNvSpPr txBox="1"/>
          <p:nvPr/>
        </p:nvSpPr>
        <p:spPr>
          <a:xfrm flipH="1">
            <a:off x="5965117" y="2523962"/>
            <a:ext cx="13700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(100% и 95%)</a:t>
            </a:r>
          </a:p>
        </p:txBody>
      </p:sp>
      <p:sp>
        <p:nvSpPr>
          <p:cNvPr id="186" name="Text 4677"/>
          <p:cNvSpPr txBox="1"/>
          <p:nvPr/>
        </p:nvSpPr>
        <p:spPr>
          <a:xfrm>
            <a:off x="6031852" y="2096770"/>
            <a:ext cx="1235163" cy="269380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Раздел 5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87" name="Line"/>
          <p:cNvCxnSpPr/>
          <p:nvPr/>
        </p:nvCxnSpPr>
        <p:spPr>
          <a:xfrm flipV="1">
            <a:off x="5716717" y="2226697"/>
            <a:ext cx="243873" cy="53899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sp>
        <p:nvSpPr>
          <p:cNvPr id="131" name="Freeform 240"/>
          <p:cNvSpPr/>
          <p:nvPr/>
        </p:nvSpPr>
        <p:spPr>
          <a:xfrm flipH="1">
            <a:off x="5926076" y="1885459"/>
            <a:ext cx="1037433" cy="501102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</p:sp>
      <p:sp>
        <p:nvSpPr>
          <p:cNvPr id="134" name="Freeform 240"/>
          <p:cNvSpPr/>
          <p:nvPr/>
        </p:nvSpPr>
        <p:spPr>
          <a:xfrm flipH="1">
            <a:off x="6778069" y="1825339"/>
            <a:ext cx="340219" cy="267454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</p:sp>
      <p:sp>
        <p:nvSpPr>
          <p:cNvPr id="155" name="TextBox 154"/>
          <p:cNvSpPr txBox="1"/>
          <p:nvPr/>
        </p:nvSpPr>
        <p:spPr>
          <a:xfrm flipH="1">
            <a:off x="6049214" y="3083581"/>
            <a:ext cx="15368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Раздел 7</a:t>
            </a:r>
          </a:p>
        </p:txBody>
      </p:sp>
      <p:grpSp>
        <p:nvGrpSpPr>
          <p:cNvPr id="109" name="Group 9"/>
          <p:cNvGrpSpPr/>
          <p:nvPr/>
        </p:nvGrpSpPr>
        <p:grpSpPr>
          <a:xfrm rot="10800000">
            <a:off x="7221721" y="3029576"/>
            <a:ext cx="160954" cy="488499"/>
            <a:chOff x="9117067" y="4510540"/>
            <a:chExt cx="232386" cy="621631"/>
          </a:xfrm>
        </p:grpSpPr>
        <p:sp>
          <p:nvSpPr>
            <p:cNvPr id="110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11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12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</p:spTree>
    <p:extLst>
      <p:ext uri="{BB962C8B-B14F-4D97-AF65-F5344CB8AC3E}">
        <p14:creationId xmlns:p14="http://schemas.microsoft.com/office/powerpoint/2010/main" val="4004363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Freeform 2"/>
          <p:cNvSpPr>
            <a:spLocks/>
          </p:cNvSpPr>
          <p:nvPr/>
        </p:nvSpPr>
        <p:spPr bwMode="auto">
          <a:xfrm>
            <a:off x="4384267" y="1773859"/>
            <a:ext cx="1408047" cy="247697"/>
          </a:xfrm>
          <a:custGeom>
            <a:avLst/>
            <a:gdLst>
              <a:gd name="T0" fmla="*/ 2147483646 w 1764"/>
              <a:gd name="T1" fmla="*/ 2147483646 h 416"/>
              <a:gd name="T2" fmla="*/ 2147483646 w 1764"/>
              <a:gd name="T3" fmla="*/ 2147483646 h 416"/>
              <a:gd name="T4" fmla="*/ 2147483646 w 1764"/>
              <a:gd name="T5" fmla="*/ 2147483646 h 416"/>
              <a:gd name="T6" fmla="*/ 2147483646 w 1764"/>
              <a:gd name="T7" fmla="*/ 2147483646 h 416"/>
              <a:gd name="T8" fmla="*/ 2147483646 w 1764"/>
              <a:gd name="T9" fmla="*/ 2147483646 h 416"/>
              <a:gd name="T10" fmla="*/ 2147483646 w 1764"/>
              <a:gd name="T11" fmla="*/ 2147483646 h 416"/>
              <a:gd name="T12" fmla="*/ 2147483646 w 1764"/>
              <a:gd name="T13" fmla="*/ 2147483646 h 416"/>
              <a:gd name="T14" fmla="*/ 2147483646 w 1764"/>
              <a:gd name="T15" fmla="*/ 2147483646 h 416"/>
              <a:gd name="T16" fmla="*/ 2147483646 w 1764"/>
              <a:gd name="T17" fmla="*/ 2147483646 h 416"/>
              <a:gd name="T18" fmla="*/ 2147483646 w 1764"/>
              <a:gd name="T19" fmla="*/ 2147483646 h 416"/>
              <a:gd name="T20" fmla="*/ 2147483646 w 1764"/>
              <a:gd name="T21" fmla="*/ 2147483646 h 416"/>
              <a:gd name="T22" fmla="*/ 2147483646 w 1764"/>
              <a:gd name="T23" fmla="*/ 2147483646 h 416"/>
              <a:gd name="T24" fmla="*/ 2147483646 w 1764"/>
              <a:gd name="T25" fmla="*/ 2147483646 h 416"/>
              <a:gd name="T26" fmla="*/ 2147483646 w 1764"/>
              <a:gd name="T27" fmla="*/ 2147483646 h 416"/>
              <a:gd name="T28" fmla="*/ 2147483646 w 1764"/>
              <a:gd name="T29" fmla="*/ 0 h 416"/>
              <a:gd name="T30" fmla="*/ 2147483646 w 1764"/>
              <a:gd name="T31" fmla="*/ 2147483646 h 416"/>
              <a:gd name="T32" fmla="*/ 2147483646 w 1764"/>
              <a:gd name="T33" fmla="*/ 2147483646 h 416"/>
              <a:gd name="T34" fmla="*/ 2147483646 w 1764"/>
              <a:gd name="T35" fmla="*/ 2147483646 h 416"/>
              <a:gd name="T36" fmla="*/ 2147483646 w 1764"/>
              <a:gd name="T37" fmla="*/ 2147483646 h 416"/>
              <a:gd name="T38" fmla="*/ 2147483646 w 1764"/>
              <a:gd name="T39" fmla="*/ 2147483646 h 416"/>
              <a:gd name="T40" fmla="*/ 2147483646 w 1764"/>
              <a:gd name="T41" fmla="*/ 2147483646 h 416"/>
              <a:gd name="T42" fmla="*/ 2147483646 w 1764"/>
              <a:gd name="T43" fmla="*/ 2147483646 h 416"/>
              <a:gd name="T44" fmla="*/ 2147483646 w 1764"/>
              <a:gd name="T45" fmla="*/ 2147483646 h 416"/>
              <a:gd name="T46" fmla="*/ 2147483646 w 1764"/>
              <a:gd name="T47" fmla="*/ 2147483646 h 416"/>
              <a:gd name="T48" fmla="*/ 2147483646 w 1764"/>
              <a:gd name="T49" fmla="*/ 2147483646 h 416"/>
              <a:gd name="T50" fmla="*/ 2147483646 w 1764"/>
              <a:gd name="T51" fmla="*/ 2147483646 h 416"/>
              <a:gd name="T52" fmla="*/ 2147483646 w 1764"/>
              <a:gd name="T53" fmla="*/ 2147483646 h 416"/>
              <a:gd name="T54" fmla="*/ 2147483646 w 1764"/>
              <a:gd name="T55" fmla="*/ 2147483646 h 416"/>
              <a:gd name="T56" fmla="*/ 2147483646 w 1764"/>
              <a:gd name="T57" fmla="*/ 2147483646 h 416"/>
              <a:gd name="T58" fmla="*/ 2147483646 w 1764"/>
              <a:gd name="T59" fmla="*/ 2147483646 h 416"/>
              <a:gd name="T60" fmla="*/ 2147483646 w 1764"/>
              <a:gd name="T61" fmla="*/ 2147483646 h 416"/>
              <a:gd name="T62" fmla="*/ 2147483646 w 1764"/>
              <a:gd name="T63" fmla="*/ 2147483646 h 416"/>
              <a:gd name="T64" fmla="*/ 2147483646 w 1764"/>
              <a:gd name="T65" fmla="*/ 2147483646 h 416"/>
              <a:gd name="T66" fmla="*/ 2147483646 w 1764"/>
              <a:gd name="T67" fmla="*/ 2147483646 h 4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64"/>
              <a:gd name="T103" fmla="*/ 0 h 416"/>
              <a:gd name="T104" fmla="*/ 1764 w 1764"/>
              <a:gd name="T105" fmla="*/ 416 h 4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64" h="416">
                <a:moveTo>
                  <a:pt x="1537" y="279"/>
                </a:moveTo>
                <a:lnTo>
                  <a:pt x="1493" y="286"/>
                </a:lnTo>
                <a:lnTo>
                  <a:pt x="1386" y="297"/>
                </a:lnTo>
                <a:lnTo>
                  <a:pt x="1273" y="307"/>
                </a:lnTo>
                <a:lnTo>
                  <a:pt x="1155" y="314"/>
                </a:lnTo>
                <a:lnTo>
                  <a:pt x="1034" y="316"/>
                </a:lnTo>
                <a:lnTo>
                  <a:pt x="989" y="316"/>
                </a:lnTo>
                <a:lnTo>
                  <a:pt x="919" y="316"/>
                </a:lnTo>
                <a:lnTo>
                  <a:pt x="805" y="312"/>
                </a:lnTo>
                <a:lnTo>
                  <a:pt x="699" y="305"/>
                </a:lnTo>
                <a:lnTo>
                  <a:pt x="597" y="295"/>
                </a:lnTo>
                <a:lnTo>
                  <a:pt x="503" y="281"/>
                </a:lnTo>
                <a:lnTo>
                  <a:pt x="439" y="271"/>
                </a:lnTo>
                <a:lnTo>
                  <a:pt x="418" y="267"/>
                </a:lnTo>
                <a:lnTo>
                  <a:pt x="342" y="250"/>
                </a:lnTo>
                <a:lnTo>
                  <a:pt x="279" y="231"/>
                </a:lnTo>
                <a:lnTo>
                  <a:pt x="257" y="224"/>
                </a:lnTo>
                <a:lnTo>
                  <a:pt x="224" y="210"/>
                </a:lnTo>
                <a:lnTo>
                  <a:pt x="182" y="189"/>
                </a:lnTo>
                <a:lnTo>
                  <a:pt x="153" y="168"/>
                </a:lnTo>
                <a:lnTo>
                  <a:pt x="139" y="146"/>
                </a:lnTo>
                <a:lnTo>
                  <a:pt x="137" y="144"/>
                </a:lnTo>
                <a:lnTo>
                  <a:pt x="132" y="120"/>
                </a:lnTo>
                <a:lnTo>
                  <a:pt x="142" y="97"/>
                </a:lnTo>
                <a:lnTo>
                  <a:pt x="158" y="78"/>
                </a:lnTo>
                <a:lnTo>
                  <a:pt x="160" y="75"/>
                </a:lnTo>
                <a:lnTo>
                  <a:pt x="189" y="54"/>
                </a:lnTo>
                <a:lnTo>
                  <a:pt x="227" y="35"/>
                </a:lnTo>
                <a:lnTo>
                  <a:pt x="274" y="16"/>
                </a:lnTo>
                <a:lnTo>
                  <a:pt x="326" y="0"/>
                </a:lnTo>
                <a:lnTo>
                  <a:pt x="314" y="2"/>
                </a:lnTo>
                <a:lnTo>
                  <a:pt x="302" y="5"/>
                </a:lnTo>
                <a:lnTo>
                  <a:pt x="293" y="7"/>
                </a:lnTo>
                <a:lnTo>
                  <a:pt x="281" y="9"/>
                </a:lnTo>
                <a:lnTo>
                  <a:pt x="269" y="14"/>
                </a:lnTo>
                <a:lnTo>
                  <a:pt x="257" y="16"/>
                </a:lnTo>
                <a:lnTo>
                  <a:pt x="248" y="19"/>
                </a:lnTo>
                <a:lnTo>
                  <a:pt x="182" y="40"/>
                </a:lnTo>
                <a:lnTo>
                  <a:pt x="123" y="64"/>
                </a:lnTo>
                <a:lnTo>
                  <a:pt x="99" y="75"/>
                </a:lnTo>
                <a:lnTo>
                  <a:pt x="75" y="87"/>
                </a:lnTo>
                <a:lnTo>
                  <a:pt x="38" y="113"/>
                </a:lnTo>
                <a:lnTo>
                  <a:pt x="12" y="139"/>
                </a:lnTo>
                <a:lnTo>
                  <a:pt x="7" y="149"/>
                </a:lnTo>
                <a:lnTo>
                  <a:pt x="0" y="168"/>
                </a:lnTo>
                <a:lnTo>
                  <a:pt x="2" y="196"/>
                </a:lnTo>
                <a:lnTo>
                  <a:pt x="19" y="227"/>
                </a:lnTo>
                <a:lnTo>
                  <a:pt x="42" y="248"/>
                </a:lnTo>
                <a:lnTo>
                  <a:pt x="52" y="255"/>
                </a:lnTo>
                <a:lnTo>
                  <a:pt x="99" y="281"/>
                </a:lnTo>
                <a:lnTo>
                  <a:pt x="163" y="307"/>
                </a:lnTo>
                <a:lnTo>
                  <a:pt x="205" y="321"/>
                </a:lnTo>
                <a:lnTo>
                  <a:pt x="241" y="331"/>
                </a:lnTo>
                <a:lnTo>
                  <a:pt x="331" y="352"/>
                </a:lnTo>
                <a:lnTo>
                  <a:pt x="432" y="371"/>
                </a:lnTo>
                <a:lnTo>
                  <a:pt x="545" y="387"/>
                </a:lnTo>
                <a:lnTo>
                  <a:pt x="671" y="399"/>
                </a:lnTo>
                <a:lnTo>
                  <a:pt x="801" y="409"/>
                </a:lnTo>
                <a:lnTo>
                  <a:pt x="933" y="413"/>
                </a:lnTo>
                <a:lnTo>
                  <a:pt x="940" y="413"/>
                </a:lnTo>
                <a:lnTo>
                  <a:pt x="1082" y="416"/>
                </a:lnTo>
                <a:lnTo>
                  <a:pt x="1226" y="411"/>
                </a:lnTo>
                <a:lnTo>
                  <a:pt x="1370" y="404"/>
                </a:lnTo>
                <a:lnTo>
                  <a:pt x="1507" y="392"/>
                </a:lnTo>
                <a:lnTo>
                  <a:pt x="1634" y="375"/>
                </a:lnTo>
                <a:lnTo>
                  <a:pt x="1750" y="359"/>
                </a:lnTo>
                <a:lnTo>
                  <a:pt x="1764" y="354"/>
                </a:lnTo>
                <a:lnTo>
                  <a:pt x="1537" y="279"/>
                </a:lnTo>
                <a:close/>
              </a:path>
            </a:pathLst>
          </a:custGeom>
          <a:gradFill rotWithShape="1">
            <a:gsLst>
              <a:gs pos="0">
                <a:srgbClr val="CFCFCF">
                  <a:alpha val="18999"/>
                </a:srgbClr>
              </a:gs>
              <a:gs pos="100000">
                <a:srgbClr val="7A7A7A">
                  <a:alpha val="37999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6" name="Group 3"/>
          <p:cNvGrpSpPr>
            <a:grpSpLocks/>
          </p:cNvGrpSpPr>
          <p:nvPr/>
        </p:nvGrpSpPr>
        <p:grpSpPr bwMode="auto">
          <a:xfrm rot="21213041">
            <a:off x="4465274" y="755697"/>
            <a:ext cx="1105646" cy="1113104"/>
            <a:chOff x="1476" y="1569"/>
            <a:chExt cx="2986" cy="2537"/>
          </a:xfrm>
        </p:grpSpPr>
        <p:sp>
          <p:nvSpPr>
            <p:cNvPr id="97" name="Freeform 4"/>
            <p:cNvSpPr>
              <a:spLocks/>
            </p:cNvSpPr>
            <p:nvPr/>
          </p:nvSpPr>
          <p:spPr bwMode="auto">
            <a:xfrm>
              <a:off x="2497" y="1588"/>
              <a:ext cx="840" cy="321"/>
            </a:xfrm>
            <a:custGeom>
              <a:avLst/>
              <a:gdLst>
                <a:gd name="T0" fmla="*/ 822 w 840"/>
                <a:gd name="T1" fmla="*/ 310 h 321"/>
                <a:gd name="T2" fmla="*/ 800 w 840"/>
                <a:gd name="T3" fmla="*/ 298 h 321"/>
                <a:gd name="T4" fmla="*/ 781 w 840"/>
                <a:gd name="T5" fmla="*/ 286 h 321"/>
                <a:gd name="T6" fmla="*/ 760 w 840"/>
                <a:gd name="T7" fmla="*/ 274 h 321"/>
                <a:gd name="T8" fmla="*/ 741 w 840"/>
                <a:gd name="T9" fmla="*/ 262 h 321"/>
                <a:gd name="T10" fmla="*/ 720 w 840"/>
                <a:gd name="T11" fmla="*/ 253 h 321"/>
                <a:gd name="T12" fmla="*/ 699 w 840"/>
                <a:gd name="T13" fmla="*/ 241 h 321"/>
                <a:gd name="T14" fmla="*/ 562 w 840"/>
                <a:gd name="T15" fmla="*/ 175 h 321"/>
                <a:gd name="T16" fmla="*/ 425 w 840"/>
                <a:gd name="T17" fmla="*/ 116 h 321"/>
                <a:gd name="T18" fmla="*/ 349 w 840"/>
                <a:gd name="T19" fmla="*/ 90 h 321"/>
                <a:gd name="T20" fmla="*/ 283 w 840"/>
                <a:gd name="T21" fmla="*/ 69 h 321"/>
                <a:gd name="T22" fmla="*/ 141 w 840"/>
                <a:gd name="T23" fmla="*/ 28 h 321"/>
                <a:gd name="T24" fmla="*/ 0 w 840"/>
                <a:gd name="T25" fmla="*/ 0 h 321"/>
                <a:gd name="T26" fmla="*/ 21 w 840"/>
                <a:gd name="T27" fmla="*/ 116 h 321"/>
                <a:gd name="T28" fmla="*/ 40 w 840"/>
                <a:gd name="T29" fmla="*/ 116 h 321"/>
                <a:gd name="T30" fmla="*/ 151 w 840"/>
                <a:gd name="T31" fmla="*/ 116 h 321"/>
                <a:gd name="T32" fmla="*/ 264 w 840"/>
                <a:gd name="T33" fmla="*/ 128 h 321"/>
                <a:gd name="T34" fmla="*/ 361 w 840"/>
                <a:gd name="T35" fmla="*/ 144 h 321"/>
                <a:gd name="T36" fmla="*/ 380 w 840"/>
                <a:gd name="T37" fmla="*/ 149 h 321"/>
                <a:gd name="T38" fmla="*/ 496 w 840"/>
                <a:gd name="T39" fmla="*/ 180 h 321"/>
                <a:gd name="T40" fmla="*/ 611 w 840"/>
                <a:gd name="T41" fmla="*/ 220 h 321"/>
                <a:gd name="T42" fmla="*/ 727 w 840"/>
                <a:gd name="T43" fmla="*/ 267 h 321"/>
                <a:gd name="T44" fmla="*/ 840 w 840"/>
                <a:gd name="T45" fmla="*/ 321 h 321"/>
                <a:gd name="T46" fmla="*/ 822 w 840"/>
                <a:gd name="T47" fmla="*/ 310 h 3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0"/>
                <a:gd name="T73" fmla="*/ 0 h 321"/>
                <a:gd name="T74" fmla="*/ 840 w 840"/>
                <a:gd name="T75" fmla="*/ 321 h 3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0" h="321">
                  <a:moveTo>
                    <a:pt x="822" y="310"/>
                  </a:moveTo>
                  <a:lnTo>
                    <a:pt x="800" y="298"/>
                  </a:lnTo>
                  <a:lnTo>
                    <a:pt x="781" y="286"/>
                  </a:lnTo>
                  <a:lnTo>
                    <a:pt x="760" y="274"/>
                  </a:lnTo>
                  <a:lnTo>
                    <a:pt x="741" y="262"/>
                  </a:lnTo>
                  <a:lnTo>
                    <a:pt x="720" y="253"/>
                  </a:lnTo>
                  <a:lnTo>
                    <a:pt x="699" y="241"/>
                  </a:lnTo>
                  <a:lnTo>
                    <a:pt x="562" y="175"/>
                  </a:lnTo>
                  <a:lnTo>
                    <a:pt x="425" y="116"/>
                  </a:lnTo>
                  <a:lnTo>
                    <a:pt x="349" y="90"/>
                  </a:lnTo>
                  <a:lnTo>
                    <a:pt x="283" y="69"/>
                  </a:lnTo>
                  <a:lnTo>
                    <a:pt x="141" y="28"/>
                  </a:lnTo>
                  <a:lnTo>
                    <a:pt x="0" y="0"/>
                  </a:lnTo>
                  <a:lnTo>
                    <a:pt x="21" y="116"/>
                  </a:lnTo>
                  <a:lnTo>
                    <a:pt x="40" y="116"/>
                  </a:lnTo>
                  <a:lnTo>
                    <a:pt x="151" y="116"/>
                  </a:lnTo>
                  <a:lnTo>
                    <a:pt x="264" y="128"/>
                  </a:lnTo>
                  <a:lnTo>
                    <a:pt x="361" y="144"/>
                  </a:lnTo>
                  <a:lnTo>
                    <a:pt x="380" y="149"/>
                  </a:lnTo>
                  <a:lnTo>
                    <a:pt x="496" y="180"/>
                  </a:lnTo>
                  <a:lnTo>
                    <a:pt x="611" y="220"/>
                  </a:lnTo>
                  <a:lnTo>
                    <a:pt x="727" y="267"/>
                  </a:lnTo>
                  <a:lnTo>
                    <a:pt x="840" y="321"/>
                  </a:lnTo>
                  <a:lnTo>
                    <a:pt x="822" y="310"/>
                  </a:lnTo>
                  <a:close/>
                </a:path>
              </a:pathLst>
            </a:custGeom>
            <a:gradFill rotWithShape="1">
              <a:gsLst>
                <a:gs pos="0">
                  <a:srgbClr val="696969"/>
                </a:gs>
                <a:gs pos="100000">
                  <a:srgbClr val="FFFFFF"/>
                </a:gs>
              </a:gsLst>
              <a:lin ang="189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1748" y="1569"/>
              <a:ext cx="770" cy="402"/>
            </a:xfrm>
            <a:custGeom>
              <a:avLst/>
              <a:gdLst>
                <a:gd name="T0" fmla="*/ 749 w 770"/>
                <a:gd name="T1" fmla="*/ 19 h 402"/>
                <a:gd name="T2" fmla="*/ 701 w 770"/>
                <a:gd name="T3" fmla="*/ 14 h 402"/>
                <a:gd name="T4" fmla="*/ 609 w 770"/>
                <a:gd name="T5" fmla="*/ 2 h 402"/>
                <a:gd name="T6" fmla="*/ 470 w 770"/>
                <a:gd name="T7" fmla="*/ 0 h 402"/>
                <a:gd name="T8" fmla="*/ 335 w 770"/>
                <a:gd name="T9" fmla="*/ 12 h 402"/>
                <a:gd name="T10" fmla="*/ 246 w 770"/>
                <a:gd name="T11" fmla="*/ 31 h 402"/>
                <a:gd name="T12" fmla="*/ 212 w 770"/>
                <a:gd name="T13" fmla="*/ 38 h 402"/>
                <a:gd name="T14" fmla="*/ 99 w 770"/>
                <a:gd name="T15" fmla="*/ 76 h 402"/>
                <a:gd name="T16" fmla="*/ 0 w 770"/>
                <a:gd name="T17" fmla="*/ 130 h 402"/>
                <a:gd name="T18" fmla="*/ 290 w 770"/>
                <a:gd name="T19" fmla="*/ 402 h 402"/>
                <a:gd name="T20" fmla="*/ 300 w 770"/>
                <a:gd name="T21" fmla="*/ 383 h 402"/>
                <a:gd name="T22" fmla="*/ 352 w 770"/>
                <a:gd name="T23" fmla="*/ 312 h 402"/>
                <a:gd name="T24" fmla="*/ 416 w 770"/>
                <a:gd name="T25" fmla="*/ 253 h 402"/>
                <a:gd name="T26" fmla="*/ 446 w 770"/>
                <a:gd name="T27" fmla="*/ 234 h 402"/>
                <a:gd name="T28" fmla="*/ 494 w 770"/>
                <a:gd name="T29" fmla="*/ 206 h 402"/>
                <a:gd name="T30" fmla="*/ 581 w 770"/>
                <a:gd name="T31" fmla="*/ 170 h 402"/>
                <a:gd name="T32" fmla="*/ 680 w 770"/>
                <a:gd name="T33" fmla="*/ 147 h 402"/>
                <a:gd name="T34" fmla="*/ 770 w 770"/>
                <a:gd name="T35" fmla="*/ 135 h 402"/>
                <a:gd name="T36" fmla="*/ 749 w 770"/>
                <a:gd name="T37" fmla="*/ 19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0"/>
                <a:gd name="T58" fmla="*/ 0 h 402"/>
                <a:gd name="T59" fmla="*/ 770 w 770"/>
                <a:gd name="T60" fmla="*/ 402 h 4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0" h="402">
                  <a:moveTo>
                    <a:pt x="749" y="19"/>
                  </a:moveTo>
                  <a:lnTo>
                    <a:pt x="701" y="14"/>
                  </a:lnTo>
                  <a:lnTo>
                    <a:pt x="609" y="2"/>
                  </a:lnTo>
                  <a:lnTo>
                    <a:pt x="470" y="0"/>
                  </a:lnTo>
                  <a:lnTo>
                    <a:pt x="335" y="12"/>
                  </a:lnTo>
                  <a:lnTo>
                    <a:pt x="246" y="31"/>
                  </a:lnTo>
                  <a:lnTo>
                    <a:pt x="212" y="38"/>
                  </a:lnTo>
                  <a:lnTo>
                    <a:pt x="99" y="76"/>
                  </a:lnTo>
                  <a:lnTo>
                    <a:pt x="0" y="130"/>
                  </a:lnTo>
                  <a:lnTo>
                    <a:pt x="290" y="402"/>
                  </a:lnTo>
                  <a:lnTo>
                    <a:pt x="300" y="383"/>
                  </a:lnTo>
                  <a:lnTo>
                    <a:pt x="352" y="312"/>
                  </a:lnTo>
                  <a:lnTo>
                    <a:pt x="416" y="253"/>
                  </a:lnTo>
                  <a:lnTo>
                    <a:pt x="446" y="234"/>
                  </a:lnTo>
                  <a:lnTo>
                    <a:pt x="494" y="206"/>
                  </a:lnTo>
                  <a:lnTo>
                    <a:pt x="581" y="170"/>
                  </a:lnTo>
                  <a:lnTo>
                    <a:pt x="680" y="147"/>
                  </a:lnTo>
                  <a:lnTo>
                    <a:pt x="770" y="135"/>
                  </a:lnTo>
                  <a:lnTo>
                    <a:pt x="749" y="19"/>
                  </a:lnTo>
                  <a:close/>
                </a:path>
              </a:pathLst>
            </a:custGeom>
            <a:gradFill rotWithShape="1">
              <a:gsLst>
                <a:gs pos="0">
                  <a:srgbClr val="B80000"/>
                </a:gs>
                <a:gs pos="100000">
                  <a:srgbClr val="FF1111"/>
                </a:gs>
              </a:gsLst>
              <a:lin ang="189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4129" y="3239"/>
              <a:ext cx="333" cy="667"/>
            </a:xfrm>
            <a:custGeom>
              <a:avLst/>
              <a:gdLst>
                <a:gd name="T0" fmla="*/ 328 w 333"/>
                <a:gd name="T1" fmla="*/ 126 h 667"/>
                <a:gd name="T2" fmla="*/ 328 w 333"/>
                <a:gd name="T3" fmla="*/ 109 h 667"/>
                <a:gd name="T4" fmla="*/ 326 w 333"/>
                <a:gd name="T5" fmla="*/ 90 h 667"/>
                <a:gd name="T6" fmla="*/ 323 w 333"/>
                <a:gd name="T7" fmla="*/ 71 h 667"/>
                <a:gd name="T8" fmla="*/ 318 w 333"/>
                <a:gd name="T9" fmla="*/ 55 h 667"/>
                <a:gd name="T10" fmla="*/ 316 w 333"/>
                <a:gd name="T11" fmla="*/ 36 h 667"/>
                <a:gd name="T12" fmla="*/ 314 w 333"/>
                <a:gd name="T13" fmla="*/ 17 h 667"/>
                <a:gd name="T14" fmla="*/ 309 w 333"/>
                <a:gd name="T15" fmla="*/ 0 h 667"/>
                <a:gd name="T16" fmla="*/ 309 w 333"/>
                <a:gd name="T17" fmla="*/ 92 h 667"/>
                <a:gd name="T18" fmla="*/ 297 w 333"/>
                <a:gd name="T19" fmla="*/ 182 h 667"/>
                <a:gd name="T20" fmla="*/ 271 w 333"/>
                <a:gd name="T21" fmla="*/ 265 h 667"/>
                <a:gd name="T22" fmla="*/ 229 w 333"/>
                <a:gd name="T23" fmla="*/ 341 h 667"/>
                <a:gd name="T24" fmla="*/ 224 w 333"/>
                <a:gd name="T25" fmla="*/ 345 h 667"/>
                <a:gd name="T26" fmla="*/ 172 w 333"/>
                <a:gd name="T27" fmla="*/ 409 h 667"/>
                <a:gd name="T28" fmla="*/ 99 w 333"/>
                <a:gd name="T29" fmla="*/ 466 h 667"/>
                <a:gd name="T30" fmla="*/ 9 w 333"/>
                <a:gd name="T31" fmla="*/ 513 h 667"/>
                <a:gd name="T32" fmla="*/ 0 w 333"/>
                <a:gd name="T33" fmla="*/ 518 h 667"/>
                <a:gd name="T34" fmla="*/ 148 w 333"/>
                <a:gd name="T35" fmla="*/ 667 h 667"/>
                <a:gd name="T36" fmla="*/ 172 w 333"/>
                <a:gd name="T37" fmla="*/ 645 h 667"/>
                <a:gd name="T38" fmla="*/ 241 w 333"/>
                <a:gd name="T39" fmla="*/ 556 h 667"/>
                <a:gd name="T40" fmla="*/ 288 w 333"/>
                <a:gd name="T41" fmla="*/ 459 h 667"/>
                <a:gd name="T42" fmla="*/ 304 w 333"/>
                <a:gd name="T43" fmla="*/ 402 h 667"/>
                <a:gd name="T44" fmla="*/ 318 w 333"/>
                <a:gd name="T45" fmla="*/ 352 h 667"/>
                <a:gd name="T46" fmla="*/ 333 w 333"/>
                <a:gd name="T47" fmla="*/ 241 h 667"/>
                <a:gd name="T48" fmla="*/ 328 w 333"/>
                <a:gd name="T49" fmla="*/ 126 h 6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3"/>
                <a:gd name="T76" fmla="*/ 0 h 667"/>
                <a:gd name="T77" fmla="*/ 333 w 333"/>
                <a:gd name="T78" fmla="*/ 667 h 6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3" h="667">
                  <a:moveTo>
                    <a:pt x="328" y="126"/>
                  </a:moveTo>
                  <a:lnTo>
                    <a:pt x="328" y="109"/>
                  </a:lnTo>
                  <a:lnTo>
                    <a:pt x="326" y="90"/>
                  </a:lnTo>
                  <a:lnTo>
                    <a:pt x="323" y="71"/>
                  </a:lnTo>
                  <a:lnTo>
                    <a:pt x="318" y="55"/>
                  </a:lnTo>
                  <a:lnTo>
                    <a:pt x="316" y="36"/>
                  </a:lnTo>
                  <a:lnTo>
                    <a:pt x="314" y="17"/>
                  </a:lnTo>
                  <a:lnTo>
                    <a:pt x="309" y="0"/>
                  </a:lnTo>
                  <a:lnTo>
                    <a:pt x="309" y="92"/>
                  </a:lnTo>
                  <a:lnTo>
                    <a:pt x="297" y="182"/>
                  </a:lnTo>
                  <a:lnTo>
                    <a:pt x="271" y="265"/>
                  </a:lnTo>
                  <a:lnTo>
                    <a:pt x="229" y="341"/>
                  </a:lnTo>
                  <a:lnTo>
                    <a:pt x="224" y="345"/>
                  </a:lnTo>
                  <a:lnTo>
                    <a:pt x="172" y="409"/>
                  </a:lnTo>
                  <a:lnTo>
                    <a:pt x="99" y="466"/>
                  </a:lnTo>
                  <a:lnTo>
                    <a:pt x="9" y="513"/>
                  </a:lnTo>
                  <a:lnTo>
                    <a:pt x="0" y="518"/>
                  </a:lnTo>
                  <a:lnTo>
                    <a:pt x="148" y="667"/>
                  </a:lnTo>
                  <a:lnTo>
                    <a:pt x="172" y="645"/>
                  </a:lnTo>
                  <a:lnTo>
                    <a:pt x="241" y="556"/>
                  </a:lnTo>
                  <a:lnTo>
                    <a:pt x="288" y="459"/>
                  </a:lnTo>
                  <a:lnTo>
                    <a:pt x="304" y="402"/>
                  </a:lnTo>
                  <a:lnTo>
                    <a:pt x="318" y="352"/>
                  </a:lnTo>
                  <a:lnTo>
                    <a:pt x="333" y="241"/>
                  </a:lnTo>
                  <a:lnTo>
                    <a:pt x="328" y="12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1476" y="1699"/>
              <a:ext cx="567" cy="841"/>
            </a:xfrm>
            <a:custGeom>
              <a:avLst/>
              <a:gdLst>
                <a:gd name="T0" fmla="*/ 539 w 567"/>
                <a:gd name="T1" fmla="*/ 763 h 841"/>
                <a:gd name="T2" fmla="*/ 510 w 567"/>
                <a:gd name="T3" fmla="*/ 643 h 841"/>
                <a:gd name="T4" fmla="*/ 501 w 567"/>
                <a:gd name="T5" fmla="*/ 529 h 841"/>
                <a:gd name="T6" fmla="*/ 508 w 567"/>
                <a:gd name="T7" fmla="*/ 428 h 841"/>
                <a:gd name="T8" fmla="*/ 532 w 567"/>
                <a:gd name="T9" fmla="*/ 336 h 841"/>
                <a:gd name="T10" fmla="*/ 562 w 567"/>
                <a:gd name="T11" fmla="*/ 272 h 841"/>
                <a:gd name="T12" fmla="*/ 272 w 567"/>
                <a:gd name="T13" fmla="*/ 0 h 841"/>
                <a:gd name="T14" fmla="*/ 225 w 567"/>
                <a:gd name="T15" fmla="*/ 38 h 841"/>
                <a:gd name="T16" fmla="*/ 184 w 567"/>
                <a:gd name="T17" fmla="*/ 69 h 841"/>
                <a:gd name="T18" fmla="*/ 114 w 567"/>
                <a:gd name="T19" fmla="*/ 151 h 841"/>
                <a:gd name="T20" fmla="*/ 57 w 567"/>
                <a:gd name="T21" fmla="*/ 248 h 841"/>
                <a:gd name="T22" fmla="*/ 19 w 567"/>
                <a:gd name="T23" fmla="*/ 359 h 841"/>
                <a:gd name="T24" fmla="*/ 0 w 567"/>
                <a:gd name="T25" fmla="*/ 482 h 841"/>
                <a:gd name="T26" fmla="*/ 5 w 567"/>
                <a:gd name="T27" fmla="*/ 619 h 841"/>
                <a:gd name="T28" fmla="*/ 29 w 567"/>
                <a:gd name="T29" fmla="*/ 758 h 841"/>
                <a:gd name="T30" fmla="*/ 567 w 567"/>
                <a:gd name="T31" fmla="*/ 841 h 841"/>
                <a:gd name="T32" fmla="*/ 539 w 567"/>
                <a:gd name="T33" fmla="*/ 763 h 8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7"/>
                <a:gd name="T52" fmla="*/ 0 h 841"/>
                <a:gd name="T53" fmla="*/ 567 w 567"/>
                <a:gd name="T54" fmla="*/ 841 h 8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7" h="841">
                  <a:moveTo>
                    <a:pt x="539" y="763"/>
                  </a:moveTo>
                  <a:lnTo>
                    <a:pt x="510" y="643"/>
                  </a:lnTo>
                  <a:lnTo>
                    <a:pt x="501" y="529"/>
                  </a:lnTo>
                  <a:lnTo>
                    <a:pt x="508" y="428"/>
                  </a:lnTo>
                  <a:lnTo>
                    <a:pt x="532" y="336"/>
                  </a:lnTo>
                  <a:lnTo>
                    <a:pt x="562" y="272"/>
                  </a:lnTo>
                  <a:lnTo>
                    <a:pt x="272" y="0"/>
                  </a:lnTo>
                  <a:lnTo>
                    <a:pt x="225" y="38"/>
                  </a:lnTo>
                  <a:lnTo>
                    <a:pt x="184" y="69"/>
                  </a:lnTo>
                  <a:lnTo>
                    <a:pt x="114" y="151"/>
                  </a:lnTo>
                  <a:lnTo>
                    <a:pt x="57" y="248"/>
                  </a:lnTo>
                  <a:lnTo>
                    <a:pt x="19" y="359"/>
                  </a:lnTo>
                  <a:lnTo>
                    <a:pt x="0" y="482"/>
                  </a:lnTo>
                  <a:lnTo>
                    <a:pt x="5" y="619"/>
                  </a:lnTo>
                  <a:lnTo>
                    <a:pt x="29" y="758"/>
                  </a:lnTo>
                  <a:lnTo>
                    <a:pt x="567" y="841"/>
                  </a:lnTo>
                  <a:lnTo>
                    <a:pt x="539" y="763"/>
                  </a:lnTo>
                  <a:close/>
                </a:path>
              </a:pathLst>
            </a:custGeom>
            <a:gradFill rotWithShape="1">
              <a:gsLst>
                <a:gs pos="0">
                  <a:srgbClr val="E60000"/>
                </a:gs>
                <a:gs pos="100000">
                  <a:srgbClr val="A40000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Freeform 8"/>
            <p:cNvSpPr>
              <a:spLocks/>
            </p:cNvSpPr>
            <p:nvPr/>
          </p:nvSpPr>
          <p:spPr bwMode="auto">
            <a:xfrm>
              <a:off x="3314" y="3702"/>
              <a:ext cx="963" cy="404"/>
            </a:xfrm>
            <a:custGeom>
              <a:avLst/>
              <a:gdLst>
                <a:gd name="T0" fmla="*/ 815 w 963"/>
                <a:gd name="T1" fmla="*/ 55 h 404"/>
                <a:gd name="T2" fmla="*/ 715 w 963"/>
                <a:gd name="T3" fmla="*/ 85 h 404"/>
                <a:gd name="T4" fmla="*/ 595 w 963"/>
                <a:gd name="T5" fmla="*/ 102 h 404"/>
                <a:gd name="T6" fmla="*/ 465 w 963"/>
                <a:gd name="T7" fmla="*/ 104 h 404"/>
                <a:gd name="T8" fmla="*/ 392 w 963"/>
                <a:gd name="T9" fmla="*/ 97 h 404"/>
                <a:gd name="T10" fmla="*/ 326 w 963"/>
                <a:gd name="T11" fmla="*/ 90 h 404"/>
                <a:gd name="T12" fmla="*/ 177 w 963"/>
                <a:gd name="T13" fmla="*/ 59 h 404"/>
                <a:gd name="T14" fmla="*/ 26 w 963"/>
                <a:gd name="T15" fmla="*/ 12 h 404"/>
                <a:gd name="T16" fmla="*/ 0 w 963"/>
                <a:gd name="T17" fmla="*/ 0 h 404"/>
                <a:gd name="T18" fmla="*/ 85 w 963"/>
                <a:gd name="T19" fmla="*/ 376 h 404"/>
                <a:gd name="T20" fmla="*/ 170 w 963"/>
                <a:gd name="T21" fmla="*/ 393 h 404"/>
                <a:gd name="T22" fmla="*/ 342 w 963"/>
                <a:gd name="T23" fmla="*/ 404 h 404"/>
                <a:gd name="T24" fmla="*/ 505 w 963"/>
                <a:gd name="T25" fmla="*/ 397 h 404"/>
                <a:gd name="T26" fmla="*/ 557 w 963"/>
                <a:gd name="T27" fmla="*/ 388 h 404"/>
                <a:gd name="T28" fmla="*/ 652 w 963"/>
                <a:gd name="T29" fmla="*/ 371 h 404"/>
                <a:gd name="T30" fmla="*/ 784 w 963"/>
                <a:gd name="T31" fmla="*/ 324 h 404"/>
                <a:gd name="T32" fmla="*/ 897 w 963"/>
                <a:gd name="T33" fmla="*/ 260 h 404"/>
                <a:gd name="T34" fmla="*/ 963 w 963"/>
                <a:gd name="T35" fmla="*/ 204 h 404"/>
                <a:gd name="T36" fmla="*/ 815 w 963"/>
                <a:gd name="T37" fmla="*/ 55 h 4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3"/>
                <a:gd name="T58" fmla="*/ 0 h 404"/>
                <a:gd name="T59" fmla="*/ 963 w 963"/>
                <a:gd name="T60" fmla="*/ 404 h 4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3" h="404">
                  <a:moveTo>
                    <a:pt x="815" y="55"/>
                  </a:moveTo>
                  <a:lnTo>
                    <a:pt x="715" y="85"/>
                  </a:lnTo>
                  <a:lnTo>
                    <a:pt x="595" y="102"/>
                  </a:lnTo>
                  <a:lnTo>
                    <a:pt x="465" y="104"/>
                  </a:lnTo>
                  <a:lnTo>
                    <a:pt x="392" y="97"/>
                  </a:lnTo>
                  <a:lnTo>
                    <a:pt x="326" y="90"/>
                  </a:lnTo>
                  <a:lnTo>
                    <a:pt x="177" y="59"/>
                  </a:lnTo>
                  <a:lnTo>
                    <a:pt x="26" y="12"/>
                  </a:lnTo>
                  <a:lnTo>
                    <a:pt x="0" y="0"/>
                  </a:lnTo>
                  <a:lnTo>
                    <a:pt x="85" y="376"/>
                  </a:lnTo>
                  <a:lnTo>
                    <a:pt x="170" y="393"/>
                  </a:lnTo>
                  <a:lnTo>
                    <a:pt x="342" y="404"/>
                  </a:lnTo>
                  <a:lnTo>
                    <a:pt x="505" y="397"/>
                  </a:lnTo>
                  <a:lnTo>
                    <a:pt x="557" y="388"/>
                  </a:lnTo>
                  <a:lnTo>
                    <a:pt x="652" y="371"/>
                  </a:lnTo>
                  <a:lnTo>
                    <a:pt x="784" y="324"/>
                  </a:lnTo>
                  <a:lnTo>
                    <a:pt x="897" y="260"/>
                  </a:lnTo>
                  <a:lnTo>
                    <a:pt x="963" y="204"/>
                  </a:lnTo>
                  <a:lnTo>
                    <a:pt x="815" y="5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Freeform 9"/>
            <p:cNvSpPr>
              <a:spLocks/>
            </p:cNvSpPr>
            <p:nvPr/>
          </p:nvSpPr>
          <p:spPr bwMode="auto">
            <a:xfrm>
              <a:off x="1505" y="2457"/>
              <a:ext cx="1003" cy="1016"/>
            </a:xfrm>
            <a:custGeom>
              <a:avLst/>
              <a:gdLst>
                <a:gd name="T0" fmla="*/ 942 w 1003"/>
                <a:gd name="T1" fmla="*/ 681 h 1016"/>
                <a:gd name="T2" fmla="*/ 822 w 1003"/>
                <a:gd name="T3" fmla="*/ 548 h 1016"/>
                <a:gd name="T4" fmla="*/ 715 w 1003"/>
                <a:gd name="T5" fmla="*/ 409 h 1016"/>
                <a:gd name="T6" fmla="*/ 626 w 1003"/>
                <a:gd name="T7" fmla="*/ 270 h 1016"/>
                <a:gd name="T8" fmla="*/ 557 w 1003"/>
                <a:gd name="T9" fmla="*/ 135 h 1016"/>
                <a:gd name="T10" fmla="*/ 538 w 1003"/>
                <a:gd name="T11" fmla="*/ 83 h 1016"/>
                <a:gd name="T12" fmla="*/ 0 w 1003"/>
                <a:gd name="T13" fmla="*/ 0 h 1016"/>
                <a:gd name="T14" fmla="*/ 0 w 1003"/>
                <a:gd name="T15" fmla="*/ 7 h 1016"/>
                <a:gd name="T16" fmla="*/ 49 w 1003"/>
                <a:gd name="T17" fmla="*/ 166 h 1016"/>
                <a:gd name="T18" fmla="*/ 125 w 1003"/>
                <a:gd name="T19" fmla="*/ 331 h 1016"/>
                <a:gd name="T20" fmla="*/ 229 w 1003"/>
                <a:gd name="T21" fmla="*/ 506 h 1016"/>
                <a:gd name="T22" fmla="*/ 356 w 1003"/>
                <a:gd name="T23" fmla="*/ 678 h 1016"/>
                <a:gd name="T24" fmla="*/ 503 w 1003"/>
                <a:gd name="T25" fmla="*/ 844 h 1016"/>
                <a:gd name="T26" fmla="*/ 663 w 1003"/>
                <a:gd name="T27" fmla="*/ 997 h 1016"/>
                <a:gd name="T28" fmla="*/ 687 w 1003"/>
                <a:gd name="T29" fmla="*/ 1016 h 1016"/>
                <a:gd name="T30" fmla="*/ 1003 w 1003"/>
                <a:gd name="T31" fmla="*/ 740 h 1016"/>
                <a:gd name="T32" fmla="*/ 942 w 1003"/>
                <a:gd name="T33" fmla="*/ 681 h 10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3"/>
                <a:gd name="T52" fmla="*/ 0 h 1016"/>
                <a:gd name="T53" fmla="*/ 1003 w 1003"/>
                <a:gd name="T54" fmla="*/ 1016 h 10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3" h="1016">
                  <a:moveTo>
                    <a:pt x="942" y="681"/>
                  </a:moveTo>
                  <a:lnTo>
                    <a:pt x="822" y="548"/>
                  </a:lnTo>
                  <a:lnTo>
                    <a:pt x="715" y="409"/>
                  </a:lnTo>
                  <a:lnTo>
                    <a:pt x="626" y="270"/>
                  </a:lnTo>
                  <a:lnTo>
                    <a:pt x="557" y="135"/>
                  </a:lnTo>
                  <a:lnTo>
                    <a:pt x="538" y="83"/>
                  </a:lnTo>
                  <a:lnTo>
                    <a:pt x="0" y="0"/>
                  </a:lnTo>
                  <a:lnTo>
                    <a:pt x="0" y="7"/>
                  </a:lnTo>
                  <a:lnTo>
                    <a:pt x="49" y="166"/>
                  </a:lnTo>
                  <a:lnTo>
                    <a:pt x="125" y="331"/>
                  </a:lnTo>
                  <a:lnTo>
                    <a:pt x="229" y="506"/>
                  </a:lnTo>
                  <a:lnTo>
                    <a:pt x="356" y="678"/>
                  </a:lnTo>
                  <a:lnTo>
                    <a:pt x="503" y="844"/>
                  </a:lnTo>
                  <a:lnTo>
                    <a:pt x="663" y="997"/>
                  </a:lnTo>
                  <a:lnTo>
                    <a:pt x="687" y="1016"/>
                  </a:lnTo>
                  <a:lnTo>
                    <a:pt x="1003" y="740"/>
                  </a:lnTo>
                  <a:lnTo>
                    <a:pt x="942" y="681"/>
                  </a:lnTo>
                  <a:close/>
                </a:path>
              </a:pathLst>
            </a:custGeom>
            <a:gradFill rotWithShape="1">
              <a:gsLst>
                <a:gs pos="0">
                  <a:srgbClr val="BCBCBC"/>
                </a:gs>
                <a:gs pos="100000">
                  <a:srgbClr val="888888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Freeform 10"/>
            <p:cNvSpPr>
              <a:spLocks/>
            </p:cNvSpPr>
            <p:nvPr/>
          </p:nvSpPr>
          <p:spPr bwMode="auto">
            <a:xfrm>
              <a:off x="2192" y="3197"/>
              <a:ext cx="1207" cy="881"/>
            </a:xfrm>
            <a:custGeom>
              <a:avLst/>
              <a:gdLst>
                <a:gd name="T0" fmla="*/ 1122 w 1207"/>
                <a:gd name="T1" fmla="*/ 505 h 881"/>
                <a:gd name="T2" fmla="*/ 992 w 1207"/>
                <a:gd name="T3" fmla="*/ 453 h 881"/>
                <a:gd name="T4" fmla="*/ 836 w 1207"/>
                <a:gd name="T5" fmla="*/ 375 h 881"/>
                <a:gd name="T6" fmla="*/ 680 w 1207"/>
                <a:gd name="T7" fmla="*/ 286 h 881"/>
                <a:gd name="T8" fmla="*/ 531 w 1207"/>
                <a:gd name="T9" fmla="*/ 182 h 881"/>
                <a:gd name="T10" fmla="*/ 390 w 1207"/>
                <a:gd name="T11" fmla="*/ 66 h 881"/>
                <a:gd name="T12" fmla="*/ 316 w 1207"/>
                <a:gd name="T13" fmla="*/ 0 h 881"/>
                <a:gd name="T14" fmla="*/ 0 w 1207"/>
                <a:gd name="T15" fmla="*/ 276 h 881"/>
                <a:gd name="T16" fmla="*/ 153 w 1207"/>
                <a:gd name="T17" fmla="*/ 399 h 881"/>
                <a:gd name="T18" fmla="*/ 338 w 1207"/>
                <a:gd name="T19" fmla="*/ 529 h 881"/>
                <a:gd name="T20" fmla="*/ 531 w 1207"/>
                <a:gd name="T21" fmla="*/ 640 h 881"/>
                <a:gd name="T22" fmla="*/ 725 w 1207"/>
                <a:gd name="T23" fmla="*/ 732 h 881"/>
                <a:gd name="T24" fmla="*/ 919 w 1207"/>
                <a:gd name="T25" fmla="*/ 808 h 881"/>
                <a:gd name="T26" fmla="*/ 1108 w 1207"/>
                <a:gd name="T27" fmla="*/ 862 h 881"/>
                <a:gd name="T28" fmla="*/ 1207 w 1207"/>
                <a:gd name="T29" fmla="*/ 881 h 881"/>
                <a:gd name="T30" fmla="*/ 1122 w 1207"/>
                <a:gd name="T31" fmla="*/ 505 h 8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7"/>
                <a:gd name="T49" fmla="*/ 0 h 881"/>
                <a:gd name="T50" fmla="*/ 1207 w 1207"/>
                <a:gd name="T51" fmla="*/ 881 h 8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7" h="881">
                  <a:moveTo>
                    <a:pt x="1122" y="505"/>
                  </a:moveTo>
                  <a:lnTo>
                    <a:pt x="992" y="453"/>
                  </a:lnTo>
                  <a:lnTo>
                    <a:pt x="836" y="375"/>
                  </a:lnTo>
                  <a:lnTo>
                    <a:pt x="680" y="286"/>
                  </a:lnTo>
                  <a:lnTo>
                    <a:pt x="531" y="182"/>
                  </a:lnTo>
                  <a:lnTo>
                    <a:pt x="390" y="66"/>
                  </a:lnTo>
                  <a:lnTo>
                    <a:pt x="316" y="0"/>
                  </a:lnTo>
                  <a:lnTo>
                    <a:pt x="0" y="276"/>
                  </a:lnTo>
                  <a:lnTo>
                    <a:pt x="153" y="399"/>
                  </a:lnTo>
                  <a:lnTo>
                    <a:pt x="338" y="529"/>
                  </a:lnTo>
                  <a:lnTo>
                    <a:pt x="531" y="640"/>
                  </a:lnTo>
                  <a:lnTo>
                    <a:pt x="725" y="732"/>
                  </a:lnTo>
                  <a:lnTo>
                    <a:pt x="919" y="808"/>
                  </a:lnTo>
                  <a:lnTo>
                    <a:pt x="1108" y="862"/>
                  </a:lnTo>
                  <a:lnTo>
                    <a:pt x="1207" y="881"/>
                  </a:lnTo>
                  <a:lnTo>
                    <a:pt x="1122" y="505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B4B4B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Freeform 11"/>
            <p:cNvSpPr>
              <a:spLocks/>
            </p:cNvSpPr>
            <p:nvPr/>
          </p:nvSpPr>
          <p:spPr bwMode="auto">
            <a:xfrm>
              <a:off x="3321" y="1827"/>
              <a:ext cx="264" cy="219"/>
            </a:xfrm>
            <a:custGeom>
              <a:avLst/>
              <a:gdLst>
                <a:gd name="T0" fmla="*/ 33 w 264"/>
                <a:gd name="T1" fmla="*/ 0 h 219"/>
                <a:gd name="T2" fmla="*/ 0 w 264"/>
                <a:gd name="T3" fmla="*/ 167 h 219"/>
                <a:gd name="T4" fmla="*/ 264 w 264"/>
                <a:gd name="T5" fmla="*/ 219 h 219"/>
                <a:gd name="T6" fmla="*/ 33 w 264"/>
                <a:gd name="T7" fmla="*/ 0 h 2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219"/>
                <a:gd name="T14" fmla="*/ 264 w 264"/>
                <a:gd name="T15" fmla="*/ 219 h 2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219">
                  <a:moveTo>
                    <a:pt x="33" y="0"/>
                  </a:moveTo>
                  <a:lnTo>
                    <a:pt x="0" y="167"/>
                  </a:lnTo>
                  <a:lnTo>
                    <a:pt x="264" y="219"/>
                  </a:ln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F0F0F0"/>
                </a:gs>
                <a:gs pos="100000">
                  <a:srgbClr val="848484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6" name="Group 13"/>
          <p:cNvGrpSpPr>
            <a:grpSpLocks/>
          </p:cNvGrpSpPr>
          <p:nvPr/>
        </p:nvGrpSpPr>
        <p:grpSpPr bwMode="auto">
          <a:xfrm>
            <a:off x="1358408" y="705770"/>
            <a:ext cx="3303579" cy="1236813"/>
            <a:chOff x="117" y="1603"/>
            <a:chExt cx="2018" cy="771"/>
          </a:xfrm>
          <a:solidFill>
            <a:schemeClr val="accent1"/>
          </a:solidFill>
        </p:grpSpPr>
        <p:sp>
          <p:nvSpPr>
            <p:cNvPr id="108" name="Freeform 14"/>
            <p:cNvSpPr>
              <a:spLocks/>
            </p:cNvSpPr>
            <p:nvPr/>
          </p:nvSpPr>
          <p:spPr bwMode="auto">
            <a:xfrm>
              <a:off x="144" y="1603"/>
              <a:ext cx="1991" cy="771"/>
            </a:xfrm>
            <a:custGeom>
              <a:avLst/>
              <a:gdLst>
                <a:gd name="T0" fmla="*/ 2129 w 2129"/>
                <a:gd name="T1" fmla="*/ 8 h 896"/>
                <a:gd name="T2" fmla="*/ 0 w 2129"/>
                <a:gd name="T3" fmla="*/ 8 h 896"/>
                <a:gd name="T4" fmla="*/ 0 w 2129"/>
                <a:gd name="T5" fmla="*/ 896 h 896"/>
                <a:gd name="T6" fmla="*/ 1387 w 2129"/>
                <a:gd name="T7" fmla="*/ 896 h 896"/>
                <a:gd name="T8" fmla="*/ 2129 w 2129"/>
                <a:gd name="T9" fmla="*/ 8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9"/>
                <a:gd name="T16" fmla="*/ 0 h 896"/>
                <a:gd name="T17" fmla="*/ 2129 w 2129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9" h="896">
                  <a:moveTo>
                    <a:pt x="2129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1387" y="896"/>
                    <a:pt x="1396" y="894"/>
                    <a:pt x="1387" y="896"/>
                  </a:cubicBezTo>
                  <a:cubicBezTo>
                    <a:pt x="1239" y="143"/>
                    <a:pt x="1849" y="0"/>
                    <a:pt x="2129" y="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117" y="1603"/>
              <a:ext cx="105" cy="7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10" name="Group 18"/>
          <p:cNvGrpSpPr>
            <a:grpSpLocks/>
          </p:cNvGrpSpPr>
          <p:nvPr/>
        </p:nvGrpSpPr>
        <p:grpSpPr bwMode="auto">
          <a:xfrm>
            <a:off x="5077598" y="952304"/>
            <a:ext cx="3880313" cy="1303876"/>
            <a:chOff x="3674" y="2482"/>
            <a:chExt cx="1957" cy="1316"/>
          </a:xfrm>
          <a:solidFill>
            <a:schemeClr val="accent1"/>
          </a:solidFill>
        </p:grpSpPr>
        <p:sp>
          <p:nvSpPr>
            <p:cNvPr id="111" name="Freeform 19"/>
            <p:cNvSpPr>
              <a:spLocks/>
            </p:cNvSpPr>
            <p:nvPr/>
          </p:nvSpPr>
          <p:spPr bwMode="auto">
            <a:xfrm>
              <a:off x="3674" y="2482"/>
              <a:ext cx="1957" cy="1316"/>
            </a:xfrm>
            <a:custGeom>
              <a:avLst/>
              <a:gdLst>
                <a:gd name="T0" fmla="*/ 0 w 1902"/>
                <a:gd name="T1" fmla="*/ 876 h 896"/>
                <a:gd name="T2" fmla="*/ 1902 w 1902"/>
                <a:gd name="T3" fmla="*/ 878 h 896"/>
                <a:gd name="T4" fmla="*/ 1902 w 1902"/>
                <a:gd name="T5" fmla="*/ 2 h 896"/>
                <a:gd name="T6" fmla="*/ 742 w 1902"/>
                <a:gd name="T7" fmla="*/ 0 h 896"/>
                <a:gd name="T8" fmla="*/ 0 w 1902"/>
                <a:gd name="T9" fmla="*/ 876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2"/>
                <a:gd name="T16" fmla="*/ 0 h 896"/>
                <a:gd name="T17" fmla="*/ 1902 w 1902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2" h="896">
                  <a:moveTo>
                    <a:pt x="0" y="888"/>
                  </a:moveTo>
                  <a:cubicBezTo>
                    <a:pt x="1260" y="890"/>
                    <a:pt x="1902" y="890"/>
                    <a:pt x="1902" y="890"/>
                  </a:cubicBezTo>
                  <a:cubicBezTo>
                    <a:pt x="1901" y="2"/>
                    <a:pt x="1902" y="2"/>
                    <a:pt x="1902" y="2"/>
                  </a:cubicBezTo>
                  <a:cubicBezTo>
                    <a:pt x="1824" y="2"/>
                    <a:pt x="733" y="2"/>
                    <a:pt x="742" y="0"/>
                  </a:cubicBezTo>
                  <a:cubicBezTo>
                    <a:pt x="891" y="753"/>
                    <a:pt x="280" y="896"/>
                    <a:pt x="0" y="88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20"/>
            <p:cNvSpPr>
              <a:spLocks noChangeArrowheads="1"/>
            </p:cNvSpPr>
            <p:nvPr/>
          </p:nvSpPr>
          <p:spPr bwMode="auto">
            <a:xfrm>
              <a:off x="5476" y="2624"/>
              <a:ext cx="155" cy="11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114" name="Picture 29" descr="3D小人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976" b="106"/>
          <a:stretch/>
        </p:blipFill>
        <p:spPr bwMode="auto">
          <a:xfrm>
            <a:off x="8063499" y="162450"/>
            <a:ext cx="1085828" cy="11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1403648" y="28662"/>
            <a:ext cx="676875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200" b="1" dirty="0">
                <a:latin typeface="Arial Black" panose="020B0A04020102020204" pitchFamily="34" charset="0"/>
              </a:rPr>
              <a:t>Структура </a:t>
            </a:r>
            <a:r>
              <a:rPr lang="ru-RU" sz="2200" b="1" dirty="0" smtClean="0">
                <a:latin typeface="Arial Black" panose="020B0A04020102020204" pitchFamily="34" charset="0"/>
              </a:rPr>
              <a:t>выданных и исполненных рекомендаций </a:t>
            </a:r>
            <a:r>
              <a:rPr lang="ru-RU" sz="1200" b="1" dirty="0" smtClean="0">
                <a:latin typeface="Arial Black" panose="020B0A04020102020204" pitchFamily="34" charset="0"/>
              </a:rPr>
              <a:t>к 2020 году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4" b="92383" l="9961" r="94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18" t="3219" r="12690"/>
          <a:stretch/>
        </p:blipFill>
        <p:spPr>
          <a:xfrm>
            <a:off x="-108365" y="1511882"/>
            <a:ext cx="1622737" cy="2409049"/>
          </a:xfrm>
          <a:prstGeom prst="rect">
            <a:avLst/>
          </a:prstGeom>
        </p:spPr>
      </p:pic>
      <p:sp>
        <p:nvSpPr>
          <p:cNvPr id="117" name="Rectangle 34"/>
          <p:cNvSpPr>
            <a:spLocks noChangeArrowheads="1"/>
          </p:cNvSpPr>
          <p:nvPr/>
        </p:nvSpPr>
        <p:spPr bwMode="auto">
          <a:xfrm>
            <a:off x="1465814" y="705770"/>
            <a:ext cx="2502969" cy="1261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2 495 (+698)</a:t>
            </a:r>
            <a:endParaRPr lang="ru-RU" altLang="zh-CN" sz="1400" b="1" dirty="0" smtClean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рекомендаций</a:t>
            </a:r>
            <a:endParaRPr lang="ru-RU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на сумму </a:t>
            </a:r>
          </a:p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25 759,8 </a:t>
            </a:r>
          </a:p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(+13 902,8)</a:t>
            </a:r>
            <a:r>
              <a:rPr lang="ru-RU" altLang="zh-CN" sz="1600" b="1" dirty="0" err="1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млн.руб</a:t>
            </a:r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</a:t>
            </a:r>
            <a:endParaRPr lang="zh-CN" altLang="zh-CN" sz="1600" b="1" dirty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1" y="952538"/>
            <a:ext cx="1550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Выдано: </a:t>
            </a:r>
            <a:endParaRPr lang="ru-RU" altLang="zh-CN" u="sng" dirty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236166" y="627534"/>
            <a:ext cx="1822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Исполнено:</a:t>
            </a:r>
            <a:endParaRPr lang="ru-RU" altLang="zh-CN" b="1" u="sng" dirty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5880256" y="1022089"/>
            <a:ext cx="2909985" cy="1261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1243 (+203)</a:t>
            </a:r>
            <a:r>
              <a:rPr lang="ru-RU" altLang="zh-CN" sz="1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рекомендаций</a:t>
            </a:r>
            <a:endParaRPr lang="ru-RU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на сумму </a:t>
            </a:r>
          </a:p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16 859,4 (+7314,4) </a:t>
            </a:r>
            <a:r>
              <a:rPr lang="ru-RU" altLang="zh-CN" sz="1600" b="1" dirty="0" err="1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млн.руб</a:t>
            </a:r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</a:t>
            </a:r>
            <a:endParaRPr lang="zh-CN" altLang="zh-CN" sz="1600" b="1" dirty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0" name="圆角矩形 11"/>
          <p:cNvSpPr/>
          <p:nvPr/>
        </p:nvSpPr>
        <p:spPr>
          <a:xfrm>
            <a:off x="1476162" y="1994476"/>
            <a:ext cx="2775943" cy="3007813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21" name="Rectangle 34"/>
          <p:cNvSpPr>
            <a:spLocks noChangeArrowheads="1"/>
          </p:cNvSpPr>
          <p:nvPr/>
        </p:nvSpPr>
        <p:spPr bwMode="auto">
          <a:xfrm>
            <a:off x="1530299" y="1997026"/>
            <a:ext cx="3059070" cy="305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176 (+33)</a:t>
            </a:r>
            <a:r>
              <a:rPr lang="ru-RU" altLang="zh-CN" sz="145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</a:t>
            </a:r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дополнительным        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источникам доходов</a:t>
            </a:r>
          </a:p>
          <a:p>
            <a:pPr>
              <a:lnSpc>
                <a:spcPct val="50000"/>
              </a:lnSpc>
            </a:pPr>
            <a:endParaRPr lang="ru-RU" altLang="zh-CN" sz="1450" b="1" dirty="0" smtClean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139 (+3)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 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оптимизации 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расходов</a:t>
            </a: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365(+1)</a:t>
            </a:r>
            <a:r>
              <a:rPr lang="ru-RU" altLang="zh-CN" sz="12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 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предотвращению   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незаконного и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неэффективного  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расходования средств </a:t>
            </a:r>
          </a:p>
          <a:p>
            <a:pPr>
              <a:lnSpc>
                <a:spcPct val="50000"/>
              </a:lnSpc>
            </a:pPr>
            <a:endParaRPr lang="ru-RU" altLang="zh-CN" sz="1450" b="1" dirty="0" smtClean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444(+256)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 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совершенствованию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бюджетного процесса</a:t>
            </a: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295 (+218)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– по аудиту в сфере 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закупок</a:t>
            </a:r>
          </a:p>
          <a:p>
            <a:pPr>
              <a:lnSpc>
                <a:spcPct val="50000"/>
              </a:lnSpc>
            </a:pPr>
            <a:endParaRPr lang="ru-RU" altLang="zh-CN" sz="1450" b="1" dirty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1092 (+203)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- </a:t>
            </a:r>
            <a:r>
              <a:rPr lang="ru-RU" altLang="zh-CN" sz="12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прочие</a:t>
            </a:r>
          </a:p>
        </p:txBody>
      </p:sp>
      <p:sp>
        <p:nvSpPr>
          <p:cNvPr id="122" name="圆角矩形 11"/>
          <p:cNvSpPr/>
          <p:nvPr/>
        </p:nvSpPr>
        <p:spPr>
          <a:xfrm>
            <a:off x="5836632" y="2256053"/>
            <a:ext cx="2948051" cy="276590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6012160" y="2237449"/>
            <a:ext cx="2909067" cy="2835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88 (-3) </a:t>
            </a:r>
            <a:r>
              <a:rPr lang="ru-RU" altLang="zh-CN" sz="1450" b="1" dirty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</a:t>
            </a:r>
            <a:r>
              <a:rPr lang="ru-RU" altLang="zh-CN" sz="1450" b="1" dirty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дополнительным        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 источникам доходов</a:t>
            </a:r>
          </a:p>
          <a:p>
            <a:pPr>
              <a:lnSpc>
                <a:spcPct val="50000"/>
              </a:lnSpc>
            </a:pPr>
            <a:endParaRPr lang="ru-RU" altLang="zh-CN" sz="1450" b="1" dirty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75 (-40)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5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 </a:t>
            </a:r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оптимизации 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 расходов</a:t>
            </a: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163 (-39)</a:t>
            </a:r>
            <a:r>
              <a:rPr lang="ru-RU" altLang="zh-CN" sz="12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 </a:t>
            </a:r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предотвращению   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 незаконного и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 неэффективного  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 расходования средств </a:t>
            </a:r>
          </a:p>
          <a:p>
            <a:pPr>
              <a:lnSpc>
                <a:spcPct val="50000"/>
              </a:lnSpc>
            </a:pPr>
            <a:endParaRPr lang="ru-RU" altLang="zh-CN" sz="1450" b="1" dirty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249 (+103)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 </a:t>
            </a:r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совершенствованию </a:t>
            </a:r>
          </a:p>
          <a:p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 бюджетного процесса</a:t>
            </a:r>
          </a:p>
          <a:p>
            <a:pPr>
              <a:lnSpc>
                <a:spcPct val="50000"/>
              </a:lnSpc>
            </a:pPr>
            <a:endParaRPr lang="ru-RU" altLang="zh-CN" sz="1450" b="1" dirty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5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663 (+177)</a:t>
            </a:r>
            <a:r>
              <a:rPr lang="ru-RU" altLang="zh-CN" sz="145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 </a:t>
            </a:r>
            <a:r>
              <a:rPr lang="ru-RU" altLang="zh-CN" sz="12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прочие</a:t>
            </a:r>
          </a:p>
        </p:txBody>
      </p:sp>
    </p:spTree>
    <p:extLst>
      <p:ext uri="{BB962C8B-B14F-4D97-AF65-F5344CB8AC3E}">
        <p14:creationId xmlns:p14="http://schemas.microsoft.com/office/powerpoint/2010/main" val="2532173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331640" y="21450"/>
            <a:ext cx="705678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200" b="1" dirty="0" smtClean="0">
                <a:latin typeface="Arial Black" panose="020B0A04020102020204" pitchFamily="34" charset="0"/>
              </a:rPr>
              <a:t>Меры реагирования </a:t>
            </a:r>
            <a:r>
              <a:rPr lang="ru-RU" altLang="zh-CN" sz="1200" b="1" dirty="0" smtClean="0">
                <a:latin typeface="Arial Black" panose="020B0A04020102020204" pitchFamily="34" charset="0"/>
              </a:rPr>
              <a:t>к 2020 году</a:t>
            </a:r>
            <a:endParaRPr lang="ru-RU" altLang="zh-CN" sz="1200" b="1" dirty="0">
              <a:latin typeface="Arial Black" panose="020B0A04020102020204" pitchFamily="34" charset="0"/>
            </a:endParaRPr>
          </a:p>
          <a:p>
            <a:pPr algn="ctr"/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圆角矩形 5"/>
          <p:cNvSpPr/>
          <p:nvPr/>
        </p:nvSpPr>
        <p:spPr bwMode="auto">
          <a:xfrm>
            <a:off x="5866765" y="3847363"/>
            <a:ext cx="2587059" cy="876830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defTabSz="-635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圆角矩形 7"/>
          <p:cNvSpPr/>
          <p:nvPr/>
        </p:nvSpPr>
        <p:spPr bwMode="auto">
          <a:xfrm>
            <a:off x="856513" y="3847363"/>
            <a:ext cx="2442949" cy="790574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defTabSz="-635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27"/>
          <p:cNvGrpSpPr/>
          <p:nvPr/>
        </p:nvGrpSpPr>
        <p:grpSpPr>
          <a:xfrm>
            <a:off x="468516" y="3208882"/>
            <a:ext cx="3226494" cy="63848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3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08772" y="3299082"/>
            <a:ext cx="3040156" cy="380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Количество административных дел, возбужденных по материалам  КСО </a:t>
            </a:r>
            <a:endParaRPr lang="ru-RU" sz="12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0" name="组合 27"/>
          <p:cNvGrpSpPr/>
          <p:nvPr/>
        </p:nvGrpSpPr>
        <p:grpSpPr>
          <a:xfrm>
            <a:off x="5612217" y="3213371"/>
            <a:ext cx="3145981" cy="68027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1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圆角矩形 34"/>
            <p:cNvSpPr/>
            <p:nvPr/>
          </p:nvSpPr>
          <p:spPr>
            <a:xfrm>
              <a:off x="4351927" y="1373341"/>
              <a:ext cx="3742174" cy="2584453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752987" y="3299082"/>
            <a:ext cx="26748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Привлечено к дисциплинарной ответственности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872" y="4053008"/>
            <a:ext cx="22333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279 (+39)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52236" y="4084769"/>
            <a:ext cx="247439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803 (+227)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должностных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8642" y="3363838"/>
            <a:ext cx="172563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материалам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МКСО: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возбуждено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уголовных дел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(-8)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принято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(+40)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меры прокурорского реагирования 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圆角矩形 17"/>
          <p:cNvSpPr/>
          <p:nvPr/>
        </p:nvSpPr>
        <p:spPr>
          <a:xfrm>
            <a:off x="3932967" y="1615275"/>
            <a:ext cx="2193671" cy="806218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14"/>
          <p:cNvSpPr/>
          <p:nvPr/>
        </p:nvSpPr>
        <p:spPr>
          <a:xfrm>
            <a:off x="4492826" y="852570"/>
            <a:ext cx="95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填加标题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1"/>
          <p:cNvGrpSpPr/>
          <p:nvPr/>
        </p:nvGrpSpPr>
        <p:grpSpPr>
          <a:xfrm>
            <a:off x="3849485" y="689331"/>
            <a:ext cx="2252326" cy="982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椭圆 10"/>
          <p:cNvSpPr/>
          <p:nvPr/>
        </p:nvSpPr>
        <p:spPr>
          <a:xfrm>
            <a:off x="3197434" y="714333"/>
            <a:ext cx="936497" cy="7591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000" b="1" dirty="0" smtClean="0"/>
              <a:t>866 (+13)</a:t>
            </a:r>
            <a:endParaRPr lang="zh-CN" alt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80726" y="1070058"/>
            <a:ext cx="17715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Представление</a:t>
            </a:r>
          </a:p>
        </p:txBody>
      </p:sp>
      <p:sp>
        <p:nvSpPr>
          <p:cNvPr id="39" name="圆角矩形 17"/>
          <p:cNvSpPr/>
          <p:nvPr/>
        </p:nvSpPr>
        <p:spPr>
          <a:xfrm>
            <a:off x="6505153" y="1558022"/>
            <a:ext cx="2263343" cy="773651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14"/>
          <p:cNvSpPr/>
          <p:nvPr/>
        </p:nvSpPr>
        <p:spPr>
          <a:xfrm>
            <a:off x="7110107" y="847557"/>
            <a:ext cx="95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填加标题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1"/>
          <p:cNvGrpSpPr/>
          <p:nvPr/>
        </p:nvGrpSpPr>
        <p:grpSpPr>
          <a:xfrm>
            <a:off x="6464298" y="750503"/>
            <a:ext cx="2304199" cy="91659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10"/>
          <p:cNvSpPr/>
          <p:nvPr/>
        </p:nvSpPr>
        <p:spPr>
          <a:xfrm>
            <a:off x="6052654" y="726197"/>
            <a:ext cx="1007162" cy="75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000" b="1" dirty="0" smtClean="0"/>
              <a:t>128 (+10)</a:t>
            </a:r>
            <a:endParaRPr lang="zh-CN" alt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110107" y="1087886"/>
            <a:ext cx="14191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Предписаний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2483" y="1261644"/>
            <a:ext cx="148964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В 2021 году направлено</a:t>
            </a:r>
            <a:r>
              <a:rPr lang="ru-RU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78" b="96778" l="8593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" y="852570"/>
            <a:ext cx="1602473" cy="2055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2967" y="1684830"/>
            <a:ext cx="21736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Исполнено: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795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(+46)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04287" y="1538643"/>
            <a:ext cx="21736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Исполнено: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(-8)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8" b="92884" l="8500" r="90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12" y="2487033"/>
            <a:ext cx="778469" cy="731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5" b="93945" l="8789" r="89844">
                        <a14:foregroundMark x1="50195" y1="5273" x2="48828" y2="18945"/>
                        <a14:foregroundMark x1="74805" y1="19531" x2="64648" y2="29492"/>
                        <a14:foregroundMark x1="26367" y1="20313" x2="34180" y2="2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4" t="1853" r="15277"/>
          <a:stretch/>
        </p:blipFill>
        <p:spPr>
          <a:xfrm>
            <a:off x="8015543" y="3162221"/>
            <a:ext cx="1128457" cy="16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706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715766"/>
            <a:ext cx="3694598" cy="221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376748" y="28384"/>
            <a:ext cx="61701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200" b="1" dirty="0" smtClean="0">
                <a:latin typeface="Arial Black" panose="020B0A04020102020204" pitchFamily="34" charset="0"/>
              </a:rPr>
              <a:t>Информирование о результатах мероприятий, </a:t>
            </a:r>
            <a:r>
              <a:rPr lang="ru-RU" sz="1400" b="1" dirty="0" smtClean="0">
                <a:latin typeface="Arial Black" panose="020B0A04020102020204" pitchFamily="34" charset="0"/>
              </a:rPr>
              <a:t>к 2020 году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40" y="-8929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2"/>
          <p:cNvSpPr/>
          <p:nvPr/>
        </p:nvSpPr>
        <p:spPr>
          <a:xfrm>
            <a:off x="606234" y="2341268"/>
            <a:ext cx="2849540" cy="88530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78954" y="1426556"/>
            <a:ext cx="1016673" cy="9147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4" name="TextBox 14"/>
          <p:cNvSpPr>
            <a:spLocks noChangeArrowheads="1"/>
          </p:cNvSpPr>
          <p:nvPr/>
        </p:nvSpPr>
        <p:spPr bwMode="auto">
          <a:xfrm>
            <a:off x="395537" y="1590323"/>
            <a:ext cx="14554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2 110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4281" y="1593386"/>
            <a:ext cx="200676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представительный орган МС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323" y="924246"/>
            <a:ext cx="650280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5 864 (-224)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которым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направлено материалов: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Rectangle 12"/>
          <p:cNvSpPr/>
          <p:nvPr/>
        </p:nvSpPr>
        <p:spPr>
          <a:xfrm>
            <a:off x="1009022" y="3448807"/>
            <a:ext cx="2865394" cy="86752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"/>
          <p:cNvGrpSpPr/>
          <p:nvPr/>
        </p:nvGrpSpPr>
        <p:grpSpPr>
          <a:xfrm>
            <a:off x="683568" y="2572061"/>
            <a:ext cx="1114848" cy="8767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9" name="TextBox 14"/>
          <p:cNvSpPr>
            <a:spLocks noChangeArrowheads="1"/>
          </p:cNvSpPr>
          <p:nvPr/>
        </p:nvSpPr>
        <p:spPr bwMode="auto">
          <a:xfrm>
            <a:off x="755576" y="2845296"/>
            <a:ext cx="953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2 208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06141" y="2570195"/>
            <a:ext cx="1519966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главе МО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Rectangle 12"/>
          <p:cNvSpPr/>
          <p:nvPr/>
        </p:nvSpPr>
        <p:spPr>
          <a:xfrm>
            <a:off x="1590323" y="4680490"/>
            <a:ext cx="2661528" cy="87448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6"/>
          <p:cNvGrpSpPr/>
          <p:nvPr/>
        </p:nvGrpSpPr>
        <p:grpSpPr>
          <a:xfrm>
            <a:off x="1466144" y="3707712"/>
            <a:ext cx="830988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3" name="TextBox 14"/>
          <p:cNvSpPr>
            <a:spLocks noChangeArrowheads="1"/>
          </p:cNvSpPr>
          <p:nvPr/>
        </p:nvSpPr>
        <p:spPr bwMode="auto">
          <a:xfrm>
            <a:off x="1435027" y="3721853"/>
            <a:ext cx="919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813 (+63)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77506" y="3811744"/>
            <a:ext cx="1519966" cy="60016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в прокуратуру </a:t>
            </a: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и правоохранительные органы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7" name="Rectangle 12"/>
          <p:cNvSpPr/>
          <p:nvPr/>
        </p:nvSpPr>
        <p:spPr>
          <a:xfrm>
            <a:off x="4251852" y="2340509"/>
            <a:ext cx="3560508" cy="99398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组合 6"/>
          <p:cNvGrpSpPr/>
          <p:nvPr/>
        </p:nvGrpSpPr>
        <p:grpSpPr>
          <a:xfrm>
            <a:off x="4081930" y="1481386"/>
            <a:ext cx="759799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3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7" name="TextBox 14"/>
          <p:cNvSpPr>
            <a:spLocks noChangeArrowheads="1"/>
          </p:cNvSpPr>
          <p:nvPr/>
        </p:nvSpPr>
        <p:spPr bwMode="auto">
          <a:xfrm>
            <a:off x="4098513" y="1374879"/>
            <a:ext cx="6666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 </a:t>
            </a:r>
            <a:r>
              <a:rPr lang="ru-RU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62 (-7)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638744" y="1452140"/>
            <a:ext cx="3330672" cy="53860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в УФАС КК, исполнительно-распорядительные органы</a:t>
            </a:r>
          </a:p>
        </p:txBody>
      </p:sp>
    </p:spTree>
    <p:extLst>
      <p:ext uri="{BB962C8B-B14F-4D97-AF65-F5344CB8AC3E}">
        <p14:creationId xmlns:p14="http://schemas.microsoft.com/office/powerpoint/2010/main" val="3050004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115616" y="15342"/>
            <a:ext cx="78488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algn="ctr"/>
            <a:r>
              <a:rPr lang="ru-RU" sz="1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5" name="Group 119"/>
          <p:cNvGrpSpPr/>
          <p:nvPr/>
        </p:nvGrpSpPr>
        <p:grpSpPr>
          <a:xfrm>
            <a:off x="395536" y="1563638"/>
            <a:ext cx="199226" cy="122367"/>
            <a:chOff x="6297613" y="1392238"/>
            <a:chExt cx="498475" cy="490537"/>
          </a:xfrm>
          <a:solidFill>
            <a:schemeClr val="bg1"/>
          </a:solidFill>
        </p:grpSpPr>
        <p:sp>
          <p:nvSpPr>
            <p:cNvPr id="67" name="Freeform 120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21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48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2399563" y="1830623"/>
            <a:ext cx="64449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id-ID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96" y="-7022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组合 27"/>
          <p:cNvGrpSpPr/>
          <p:nvPr/>
        </p:nvGrpSpPr>
        <p:grpSpPr>
          <a:xfrm>
            <a:off x="323528" y="891738"/>
            <a:ext cx="7088762" cy="174459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组合 36"/>
          <p:cNvGrpSpPr/>
          <p:nvPr/>
        </p:nvGrpSpPr>
        <p:grpSpPr>
          <a:xfrm rot="10800000" flipV="1">
            <a:off x="323527" y="2794858"/>
            <a:ext cx="7002110" cy="1937132"/>
            <a:chOff x="4304043" y="1283441"/>
            <a:chExt cx="3837944" cy="2761020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3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圆角矩形 39"/>
            <p:cNvSpPr/>
            <p:nvPr/>
          </p:nvSpPr>
          <p:spPr>
            <a:xfrm>
              <a:off x="4340140" y="1283441"/>
              <a:ext cx="3753960" cy="2535076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93493" y="3096088"/>
            <a:ext cx="657079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Рабочей группе по методологии … Классификатора нарушений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МКСО КК по актуализации Классификатора нарушений 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представить его согласованную редакцию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утверждения на Конференции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КСО КК.</a:t>
            </a:r>
          </a:p>
          <a:p>
            <a:pPr algn="just"/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6292" y="1188406"/>
            <a:ext cx="6507995" cy="120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Руководителям МКСО КК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усилить контроль за квалификацией нарушений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применением Классификатора нарушений непосредственно при проведении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мероприятий, обратив особое внимание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квалификацию прочих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нарушений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93493" y="3298633"/>
            <a:ext cx="59947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95" descr="www_tuweimei_comComp_10270808_JIBoGXeHfPnDkQ5wbziyOErwgUgHAtqJ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7594890" y="910736"/>
            <a:ext cx="1549110" cy="376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875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925000" cy="78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923678"/>
            <a:ext cx="5760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3200" dirty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Благодарю за внимание!</a:t>
            </a:r>
            <a:endParaRPr lang="en-US" altLang="zh-CN" sz="3200" dirty="0">
              <a:solidFill>
                <a:srgbClr val="C0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Gisha" panose="020B0502040204020203" pitchFamily="34" charset="-79"/>
            </a:endParaRPr>
          </a:p>
          <a:p>
            <a:endParaRPr lang="ru-RU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1800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副标题 2"/>
          <p:cNvSpPr txBox="1"/>
          <p:nvPr/>
        </p:nvSpPr>
        <p:spPr>
          <a:xfrm>
            <a:off x="2504912" y="267494"/>
            <a:ext cx="6459575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r>
              <a:rPr lang="ru-RU" altLang="zh-CN" sz="2400" dirty="0" smtClean="0">
                <a:latin typeface="Arial Black" panose="020B0A04020102020204" pitchFamily="34" charset="0"/>
              </a:rPr>
              <a:t>Структура Классификатора КК</a:t>
            </a:r>
            <a:endParaRPr lang="ru-RU" altLang="zh-CN" sz="1100" dirty="0" smtClean="0">
              <a:latin typeface="Arial Black" panose="020B0A04020102020204" pitchFamily="34" charset="0"/>
            </a:endParaRPr>
          </a:p>
          <a:p>
            <a:pPr marL="0" indent="0" algn="ctr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r>
              <a:rPr lang="ru-RU" sz="1100" dirty="0" smtClean="0"/>
              <a:t>(</a:t>
            </a:r>
            <a:r>
              <a:rPr lang="ru-RU" sz="1100" dirty="0"/>
              <a:t>без разделов, не используемых МКСО)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52" name="燕尾形 51"/>
          <p:cNvSpPr/>
          <p:nvPr/>
        </p:nvSpPr>
        <p:spPr>
          <a:xfrm>
            <a:off x="1187625" y="493393"/>
            <a:ext cx="1008112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sp>
        <p:nvSpPr>
          <p:cNvPr id="53" name="燕尾形 52"/>
          <p:cNvSpPr/>
          <p:nvPr/>
        </p:nvSpPr>
        <p:spPr>
          <a:xfrm>
            <a:off x="2123728" y="493393"/>
            <a:ext cx="381185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895929"/>
              </p:ext>
            </p:extLst>
          </p:nvPr>
        </p:nvGraphicFramePr>
        <p:xfrm>
          <a:off x="251520" y="1002007"/>
          <a:ext cx="8712966" cy="3075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05">
                  <a:extLst>
                    <a:ext uri="{9D8B030D-6E8A-4147-A177-3AD203B41FA5}">
                      <a16:colId xmlns:a16="http://schemas.microsoft.com/office/drawing/2014/main" val="4177252265"/>
                    </a:ext>
                  </a:extLst>
                </a:gridCol>
                <a:gridCol w="5775759">
                  <a:extLst>
                    <a:ext uri="{9D8B030D-6E8A-4147-A177-3AD203B41FA5}">
                      <a16:colId xmlns:a16="http://schemas.microsoft.com/office/drawing/2014/main" val="3812589275"/>
                    </a:ext>
                  </a:extLst>
                </a:gridCol>
                <a:gridCol w="1283401">
                  <a:extLst>
                    <a:ext uri="{9D8B030D-6E8A-4147-A177-3AD203B41FA5}">
                      <a16:colId xmlns:a16="http://schemas.microsoft.com/office/drawing/2014/main" val="3857004097"/>
                    </a:ext>
                  </a:extLst>
                </a:gridCol>
                <a:gridCol w="1283401">
                  <a:extLst>
                    <a:ext uri="{9D8B030D-6E8A-4147-A177-3AD203B41FA5}">
                      <a16:colId xmlns:a16="http://schemas.microsoft.com/office/drawing/2014/main" val="3047583689"/>
                    </a:ext>
                  </a:extLst>
                </a:gridCol>
              </a:tblGrid>
              <a:tr h="25161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Классификатор КК, в том числе </a:t>
                      </a: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32089"/>
                  </a:ext>
                </a:extLst>
              </a:tr>
              <a:tr h="534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видов нарушений по Классификатору СП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виды нарушений с  литером «к»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547529"/>
                  </a:ext>
                </a:extLst>
              </a:tr>
              <a:tr h="403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при формировании и исполнении бюджетов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из них имеющие измерение: 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55062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50779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количественный и суммовой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839106"/>
                  </a:ext>
                </a:extLst>
              </a:tr>
              <a:tr h="403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ведения бухгалтерского учета, составления и представления бухгалтерской (финансовой) отчетности, 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имеющие измерение: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25259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622070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количественный и суммовой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0" marR="30350" marT="49930" marB="499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3672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2406" y="135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91352"/>
              </p:ext>
            </p:extLst>
          </p:nvPr>
        </p:nvGraphicFramePr>
        <p:xfrm>
          <a:off x="251520" y="3718637"/>
          <a:ext cx="8712966" cy="1125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880">
                  <a:extLst>
                    <a:ext uri="{9D8B030D-6E8A-4147-A177-3AD203B41FA5}">
                      <a16:colId xmlns:a16="http://schemas.microsoft.com/office/drawing/2014/main" val="721913369"/>
                    </a:ext>
                  </a:extLst>
                </a:gridCol>
                <a:gridCol w="5746629">
                  <a:extLst>
                    <a:ext uri="{9D8B030D-6E8A-4147-A177-3AD203B41FA5}">
                      <a16:colId xmlns:a16="http://schemas.microsoft.com/office/drawing/2014/main" val="905283037"/>
                    </a:ext>
                  </a:extLst>
                </a:gridCol>
                <a:gridCol w="1328258">
                  <a:extLst>
                    <a:ext uri="{9D8B030D-6E8A-4147-A177-3AD203B41FA5}">
                      <a16:colId xmlns:a16="http://schemas.microsoft.com/office/drawing/2014/main" val="2177382343"/>
                    </a:ext>
                  </a:extLst>
                </a:gridCol>
                <a:gridCol w="1259199">
                  <a:extLst>
                    <a:ext uri="{9D8B030D-6E8A-4147-A177-3AD203B41FA5}">
                      <a16:colId xmlns:a16="http://schemas.microsoft.com/office/drawing/2014/main" val="2376383428"/>
                    </a:ext>
                  </a:extLst>
                </a:gridCol>
              </a:tblGrid>
              <a:tr h="502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2" marR="34862" marT="57354" marB="573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в сфере управления и распоряжения государственной (муниципальной) собственностью</a:t>
                      </a: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из них имеющие измерение:</a:t>
                      </a:r>
                      <a:endParaRPr lang="ru-RU" sz="11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2" marR="34862" marT="57354" marB="573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2" marR="34862" marT="57354" marB="573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2" marR="34862" marT="57354" marB="573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53376"/>
                  </a:ext>
                </a:extLst>
              </a:tr>
              <a:tr h="311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862" marR="34862" marT="57354" marB="573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2" marR="34862" marT="57354" marB="573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2" marR="34862" marT="57354" marB="573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2" marR="34862" marT="57354" marB="573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66997"/>
                  </a:ext>
                </a:extLst>
              </a:tr>
              <a:tr h="311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862" marR="34862" marT="57354" marB="573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количественный и суммовой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2" marR="34862" marT="57354" marB="573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2" marR="34862" marT="57354" marB="573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2" marR="34862" marT="57354" marB="573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90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683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副标题 2"/>
          <p:cNvSpPr txBox="1"/>
          <p:nvPr/>
        </p:nvSpPr>
        <p:spPr>
          <a:xfrm>
            <a:off x="2504913" y="164744"/>
            <a:ext cx="6459575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r>
              <a:rPr lang="ru-RU" altLang="zh-CN" sz="2400" dirty="0" smtClean="0">
                <a:latin typeface="Arial Black" panose="020B0A04020102020204" pitchFamily="34" charset="0"/>
              </a:rPr>
              <a:t>Структура Классификатора КК</a:t>
            </a:r>
            <a:endParaRPr lang="ru-RU" altLang="zh-CN" sz="1100" dirty="0" smtClean="0">
              <a:latin typeface="Arial Black" panose="020B0A04020102020204" pitchFamily="34" charset="0"/>
            </a:endParaRPr>
          </a:p>
          <a:p>
            <a:pPr marL="0" indent="0" algn="ctr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r>
              <a:rPr lang="ru-RU" sz="1100" dirty="0" smtClean="0"/>
              <a:t>(</a:t>
            </a:r>
            <a:r>
              <a:rPr lang="ru-RU" sz="1100" dirty="0"/>
              <a:t>без разделов, не используемых МКСО)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52" name="燕尾形 51"/>
          <p:cNvSpPr/>
          <p:nvPr/>
        </p:nvSpPr>
        <p:spPr>
          <a:xfrm>
            <a:off x="1187625" y="493393"/>
            <a:ext cx="1008112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sp>
        <p:nvSpPr>
          <p:cNvPr id="53" name="燕尾形 52"/>
          <p:cNvSpPr/>
          <p:nvPr/>
        </p:nvSpPr>
        <p:spPr>
          <a:xfrm>
            <a:off x="2123728" y="493393"/>
            <a:ext cx="381185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2406" y="13528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441077"/>
              </p:ext>
            </p:extLst>
          </p:nvPr>
        </p:nvGraphicFramePr>
        <p:xfrm>
          <a:off x="323528" y="1028155"/>
          <a:ext cx="8640960" cy="3910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796">
                  <a:extLst>
                    <a:ext uri="{9D8B030D-6E8A-4147-A177-3AD203B41FA5}">
                      <a16:colId xmlns:a16="http://schemas.microsoft.com/office/drawing/2014/main" val="913569907"/>
                    </a:ext>
                  </a:extLst>
                </a:gridCol>
                <a:gridCol w="5696525">
                  <a:extLst>
                    <a:ext uri="{9D8B030D-6E8A-4147-A177-3AD203B41FA5}">
                      <a16:colId xmlns:a16="http://schemas.microsoft.com/office/drawing/2014/main" val="2528740247"/>
                    </a:ext>
                  </a:extLst>
                </a:gridCol>
                <a:gridCol w="1326844">
                  <a:extLst>
                    <a:ext uri="{9D8B030D-6E8A-4147-A177-3AD203B41FA5}">
                      <a16:colId xmlns:a16="http://schemas.microsoft.com/office/drawing/2014/main" val="1094796109"/>
                    </a:ext>
                  </a:extLst>
                </a:gridCol>
                <a:gridCol w="1248795">
                  <a:extLst>
                    <a:ext uri="{9D8B030D-6E8A-4147-A177-3AD203B41FA5}">
                      <a16:colId xmlns:a16="http://schemas.microsoft.com/office/drawing/2014/main" val="1030122808"/>
                    </a:ext>
                  </a:extLst>
                </a:gridCol>
              </a:tblGrid>
              <a:tr h="438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Нарушения при осуществлении государственных (муниципальных) закупок и закупок отдельными видами юридических лиц,  из них имеющие измерение: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0265"/>
                  </a:ext>
                </a:extLst>
              </a:tr>
              <a:tr h="26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количественный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05881"/>
                  </a:ext>
                </a:extLst>
              </a:tr>
              <a:tr h="267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количественный и суммовой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96920"/>
                  </a:ext>
                </a:extLst>
              </a:tr>
              <a:tr h="791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Нарушения в сфере деятельности 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ЦБ РФ  ….,  </a:t>
                      </a: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организаций с участием РФ, муниципального образования в их уставных (складочных) капиталах и иных 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организаций…, </a:t>
                      </a: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при </a:t>
                      </a: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использовании ими имущества, находящегося в государственной (муниципальной) собственности,  из них имеющие измерение: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6010"/>
                  </a:ext>
                </a:extLst>
              </a:tr>
              <a:tr h="26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количественный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04037"/>
                  </a:ext>
                </a:extLst>
              </a:tr>
              <a:tr h="26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количественный и суммовой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43684"/>
                  </a:ext>
                </a:extLst>
              </a:tr>
              <a:tr h="26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нарушения,  из них имеющие измерение: 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70348"/>
                  </a:ext>
                </a:extLst>
              </a:tr>
              <a:tr h="26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количественный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824134"/>
                  </a:ext>
                </a:extLst>
              </a:tr>
              <a:tr h="26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количественный и суммовой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942926"/>
                  </a:ext>
                </a:extLst>
              </a:tr>
              <a:tr h="26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по 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Классификатору</a:t>
                      </a:r>
                      <a:endParaRPr lang="ru-RU" sz="11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27095"/>
                  </a:ext>
                </a:extLst>
              </a:tr>
              <a:tr h="26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количественный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28352"/>
                  </a:ext>
                </a:extLst>
              </a:tr>
              <a:tr h="261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количественный и суммовой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26311" marR="26311" marT="43286" marB="43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87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458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7"/>
          <p:cNvSpPr/>
          <p:nvPr/>
        </p:nvSpPr>
        <p:spPr bwMode="auto">
          <a:xfrm>
            <a:off x="744046" y="1344550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合 50"/>
          <p:cNvGrpSpPr/>
          <p:nvPr/>
        </p:nvGrpSpPr>
        <p:grpSpPr>
          <a:xfrm>
            <a:off x="1298582" y="1174160"/>
            <a:ext cx="1329202" cy="12624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26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27" name="组合 55"/>
          <p:cNvGrpSpPr/>
          <p:nvPr/>
        </p:nvGrpSpPr>
        <p:grpSpPr>
          <a:xfrm>
            <a:off x="281565" y="2331453"/>
            <a:ext cx="1428690" cy="13756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15616" y="46620"/>
            <a:ext cx="7714379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200" b="1" dirty="0" smtClean="0">
                <a:latin typeface="Arial Black" panose="020B0A04020102020204" pitchFamily="34" charset="0"/>
              </a:rPr>
              <a:t>Общая информация по МКСО КК </a:t>
            </a:r>
            <a:r>
              <a:rPr lang="ru-RU" sz="1400" b="1" dirty="0" smtClean="0">
                <a:latin typeface="Arial Black" panose="020B0A04020102020204" pitchFamily="34" charset="0"/>
              </a:rPr>
              <a:t>(к 2020г.)</a:t>
            </a:r>
          </a:p>
          <a:p>
            <a:pPr algn="ctr"/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ZoneTexte 17"/>
          <p:cNvSpPr txBox="1"/>
          <p:nvPr/>
        </p:nvSpPr>
        <p:spPr>
          <a:xfrm>
            <a:off x="345152" y="790823"/>
            <a:ext cx="3578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Проведено</a:t>
            </a:r>
            <a:r>
              <a:rPr lang="ru-RU" sz="1400" b="1" dirty="0">
                <a:solidFill>
                  <a:srgbClr val="5859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5 864 (-224) </a:t>
            </a:r>
            <a:r>
              <a:rPr lang="ru-RU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мероприятий</a:t>
            </a:r>
            <a:endParaRPr lang="fr-FR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4059876" y="1490905"/>
            <a:ext cx="983685" cy="3124576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圆角矩形 11"/>
          <p:cNvSpPr/>
          <p:nvPr/>
        </p:nvSpPr>
        <p:spPr>
          <a:xfrm>
            <a:off x="5185377" y="1250263"/>
            <a:ext cx="3775052" cy="61459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8" name="圆角矩形 11"/>
          <p:cNvSpPr/>
          <p:nvPr/>
        </p:nvSpPr>
        <p:spPr>
          <a:xfrm>
            <a:off x="5185378" y="2063788"/>
            <a:ext cx="3775052" cy="65243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9" name="圆角矩形 11"/>
          <p:cNvSpPr/>
          <p:nvPr/>
        </p:nvSpPr>
        <p:spPr>
          <a:xfrm>
            <a:off x="5185377" y="4284963"/>
            <a:ext cx="3775052" cy="5190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0" name="圆角矩形 11"/>
          <p:cNvSpPr/>
          <p:nvPr/>
        </p:nvSpPr>
        <p:spPr>
          <a:xfrm>
            <a:off x="5174126" y="3626942"/>
            <a:ext cx="3775052" cy="42350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1" name="圆角矩形 11"/>
          <p:cNvSpPr/>
          <p:nvPr/>
        </p:nvSpPr>
        <p:spPr>
          <a:xfrm>
            <a:off x="5185377" y="2915149"/>
            <a:ext cx="3775052" cy="477273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1718" y="1490905"/>
            <a:ext cx="11833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1 411 (+9) </a:t>
            </a:r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контрольных</a:t>
            </a:r>
            <a:endParaRPr lang="ru-RU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1878" y="2494767"/>
            <a:ext cx="132173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3 917 (-216)</a:t>
            </a:r>
            <a:endParaRPr lang="ru-RU" sz="1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экспертно-аналитических</a:t>
            </a:r>
            <a:endParaRPr lang="ru-RU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ZoneTexte 17"/>
          <p:cNvSpPr txBox="1"/>
          <p:nvPr/>
        </p:nvSpPr>
        <p:spPr>
          <a:xfrm>
            <a:off x="5044981" y="755154"/>
            <a:ext cx="3555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Штатная численность 232 (</a:t>
            </a:r>
            <a:r>
              <a:rPr lang="ru-RU" sz="14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+9)</a:t>
            </a:r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работника</a:t>
            </a:r>
          </a:p>
          <a:p>
            <a:pPr algn="ctr"/>
            <a:endParaRPr lang="fr-FR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0071" y="2112713"/>
            <a:ext cx="36799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169 204,1 (+7 982,5) млн. рублей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проверено средств в ходе КМ </a:t>
            </a:r>
            <a:endParaRPr lang="ru-RU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38820" y="1398572"/>
            <a:ext cx="37319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1 782 (+245) </a:t>
            </a:r>
            <a:r>
              <a:rPr lang="ru-RU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объектов контроля по КМ;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3 238 (+98)</a:t>
            </a:r>
            <a:r>
              <a:rPr lang="ru-RU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объектов контроля по ЭАМ</a:t>
            </a:r>
            <a:endParaRPr lang="ru-RU" sz="12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64088" y="3643168"/>
            <a:ext cx="3187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36 716,0 (-9 178,6) млн. рублей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проверенного имущества</a:t>
            </a:r>
            <a:endParaRPr lang="ru-RU" sz="12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92079" y="2950740"/>
            <a:ext cx="32703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D43E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386 946,4 (+30 730,3) </a:t>
            </a:r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млн. рублей </a:t>
            </a:r>
            <a:r>
              <a:rPr lang="ru-RU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охвачено средств в ходе ЭАМ</a:t>
            </a:r>
            <a:endParaRPr lang="ru-RU" sz="12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38820" y="4359814"/>
            <a:ext cx="3515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21 749,4 (+ 8 570,8) млн. рублей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объем закупок, охваченных аудитом</a:t>
            </a:r>
            <a:endParaRPr lang="ru-RU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28016" r="70000">
                        <a14:foregroundMark x1="45476" y1="12462" x2="45476" y2="12462"/>
                        <a14:foregroundMark x1="42698" y1="39615" x2="42698" y2="39615"/>
                        <a14:foregroundMark x1="57063" y1="17077" x2="57063" y2="1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6" y="1755501"/>
            <a:ext cx="2451633" cy="2529462"/>
          </a:xfrm>
          <a:prstGeom prst="rect">
            <a:avLst/>
          </a:prstGeom>
        </p:spPr>
      </p:pic>
      <p:grpSp>
        <p:nvGrpSpPr>
          <p:cNvPr id="44" name="组合 50"/>
          <p:cNvGrpSpPr/>
          <p:nvPr/>
        </p:nvGrpSpPr>
        <p:grpSpPr>
          <a:xfrm>
            <a:off x="1205834" y="3602626"/>
            <a:ext cx="1327147" cy="126569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27591" y="3765190"/>
            <a:ext cx="1120351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536 (-17)        </a:t>
            </a:r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аудита в сфере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2722833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2" y="22905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Line"/>
          <p:cNvCxnSpPr>
            <a:stCxn id="39" idx="4"/>
          </p:cNvCxnSpPr>
          <p:nvPr/>
        </p:nvCxnSpPr>
        <p:spPr>
          <a:xfrm flipH="1">
            <a:off x="2288412" y="1697670"/>
            <a:ext cx="184619" cy="434164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  <a:scene3d>
            <a:camera prst="orthographicFront">
              <a:rot lat="0" lon="0" rev="20999999"/>
            </a:camera>
            <a:lightRig rig="threePt" dir="t"/>
          </a:scene3d>
        </p:spPr>
      </p:cxnSp>
      <p:cxnSp>
        <p:nvCxnSpPr>
          <p:cNvPr id="25" name="Line"/>
          <p:cNvCxnSpPr/>
          <p:nvPr/>
        </p:nvCxnSpPr>
        <p:spPr>
          <a:xfrm flipH="1">
            <a:off x="2646397" y="2237230"/>
            <a:ext cx="436431" cy="155795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6" name="Line"/>
          <p:cNvCxnSpPr/>
          <p:nvPr/>
        </p:nvCxnSpPr>
        <p:spPr>
          <a:xfrm flipH="1" flipV="1">
            <a:off x="2620947" y="2945292"/>
            <a:ext cx="12094" cy="5776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7" name="Line"/>
          <p:cNvCxnSpPr/>
          <p:nvPr/>
        </p:nvCxnSpPr>
        <p:spPr>
          <a:xfrm flipH="1" flipV="1">
            <a:off x="2224779" y="3310766"/>
            <a:ext cx="9655" cy="30733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grpSp>
        <p:nvGrpSpPr>
          <p:cNvPr id="29" name="组合 67"/>
          <p:cNvGrpSpPr/>
          <p:nvPr/>
        </p:nvGrpSpPr>
        <p:grpSpPr>
          <a:xfrm>
            <a:off x="1115615" y="1795246"/>
            <a:ext cx="1608465" cy="17326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6"/>
          <p:cNvGrpSpPr/>
          <p:nvPr/>
        </p:nvGrpSpPr>
        <p:grpSpPr>
          <a:xfrm>
            <a:off x="2492342" y="3551300"/>
            <a:ext cx="815752" cy="775364"/>
            <a:chOff x="4067943" y="3874219"/>
            <a:chExt cx="864653" cy="864650"/>
          </a:xfrm>
        </p:grpSpPr>
        <p:grpSp>
          <p:nvGrpSpPr>
            <p:cNvPr id="41" name="组合 161"/>
            <p:cNvGrpSpPr/>
            <p:nvPr/>
          </p:nvGrpSpPr>
          <p:grpSpPr>
            <a:xfrm>
              <a:off x="4067944" y="3874219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1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16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067943" y="4000570"/>
              <a:ext cx="845781" cy="5577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40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2 082,6 </a:t>
              </a:r>
              <a:r>
                <a:rPr lang="ru-RU" altLang="zh-CN" sz="105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(-2 318,2)</a:t>
              </a:r>
            </a:p>
            <a:p>
              <a:pPr algn="ctr"/>
              <a:r>
                <a:rPr lang="ru-RU" altLang="zh-CN" sz="800" b="1" u="sng" dirty="0" smtClean="0"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(Раздел 4)</a:t>
              </a:r>
              <a:endParaRPr lang="zh-CN" altLang="en-US" sz="800" b="1" u="sng" dirty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"/>
          <p:cNvGrpSpPr/>
          <p:nvPr/>
        </p:nvGrpSpPr>
        <p:grpSpPr>
          <a:xfrm>
            <a:off x="2326204" y="704082"/>
            <a:ext cx="1186491" cy="1136957"/>
            <a:chOff x="4515751" y="1419068"/>
            <a:chExt cx="864652" cy="864650"/>
          </a:xfrm>
        </p:grpSpPr>
        <p:grpSp>
          <p:nvGrpSpPr>
            <p:cNvPr id="49" name="组合 153"/>
            <p:cNvGrpSpPr/>
            <p:nvPr/>
          </p:nvGrpSpPr>
          <p:grpSpPr>
            <a:xfrm>
              <a:off x="4515751" y="141906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4" name="同心圆 1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椭圆 15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622750" y="1663154"/>
              <a:ext cx="687389" cy="421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40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82 531,5 </a:t>
              </a:r>
              <a:r>
                <a:rPr lang="ru-RU" altLang="zh-CN" sz="120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(+8 089,8)</a:t>
              </a:r>
              <a:r>
                <a:rPr lang="ru-RU" altLang="zh-CN" sz="1200" b="1" u="sng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altLang="zh-CN" sz="1000" b="1" u="sng" dirty="0" smtClean="0"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(Раздел 2)</a:t>
              </a:r>
              <a:r>
                <a:rPr lang="ru-RU" altLang="zh-CN" sz="1000" b="1" dirty="0" smtClean="0"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 </a:t>
              </a:r>
              <a:endParaRPr lang="zh-CN" altLang="en-US" sz="1000" b="1" dirty="0"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"/>
          <p:cNvGrpSpPr/>
          <p:nvPr/>
        </p:nvGrpSpPr>
        <p:grpSpPr>
          <a:xfrm>
            <a:off x="3133897" y="2748508"/>
            <a:ext cx="967369" cy="887183"/>
            <a:chOff x="4788024" y="2734782"/>
            <a:chExt cx="887479" cy="864650"/>
          </a:xfrm>
        </p:grpSpPr>
        <p:grpSp>
          <p:nvGrpSpPr>
            <p:cNvPr id="58" name="组合 157"/>
            <p:cNvGrpSpPr/>
            <p:nvPr/>
          </p:nvGrpSpPr>
          <p:grpSpPr>
            <a:xfrm>
              <a:off x="4788024" y="2734782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1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159"/>
              <p:cNvSpPr/>
              <p:nvPr/>
            </p:nvSpPr>
            <p:spPr>
              <a:xfrm>
                <a:off x="392099" y="760407"/>
                <a:ext cx="3825866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788024" y="2962210"/>
              <a:ext cx="887479" cy="4799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400" b="1" dirty="0">
                  <a:solidFill>
                    <a:schemeClr val="accent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21 439,4 </a:t>
              </a:r>
              <a:endParaRPr lang="ru-RU" altLang="zh-CN" sz="14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ru-RU" altLang="zh-CN" sz="10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(-</a:t>
              </a:r>
              <a:r>
                <a:rPr lang="ru-RU" altLang="zh-CN" sz="1000" b="1" dirty="0">
                  <a:solidFill>
                    <a:schemeClr val="accent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5 936,9) </a:t>
              </a:r>
              <a:endParaRPr lang="ru-RU" altLang="zh-CN" sz="10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ru-RU" altLang="zh-CN" sz="800" b="1" u="sng" dirty="0" smtClean="0"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(</a:t>
              </a:r>
              <a:r>
                <a:rPr lang="ru-RU" altLang="zh-CN" sz="800" b="1" u="sng" dirty="0"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Раздел 1)</a:t>
              </a:r>
              <a:endParaRPr lang="zh-CN" altLang="en-US" sz="800" b="1" u="sng" dirty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3" b="94759" l="875" r="94625">
                        <a14:foregroundMark x1="35000" y1="23282" x2="71500" y2="34107"/>
                        <a14:foregroundMark x1="30125" y1="4897" x2="29750" y2="24313"/>
                        <a14:foregroundMark x1="85375" y1="27663" x2="94250" y2="23711"/>
                        <a14:foregroundMark x1="67000" y1="37973" x2="73375" y2="33076"/>
                        <a14:foregroundMark x1="10250" y1="49742" x2="13125" y2="55928"/>
                        <a14:foregroundMark x1="24875" y1="44158" x2="24875" y2="55155"/>
                        <a14:foregroundMark x1="37625" y1="34021" x2="39500" y2="46735"/>
                        <a14:foregroundMark x1="34875" y1="24141" x2="44875" y2="31615"/>
                        <a14:foregroundMark x1="45500" y1="32732" x2="67250" y2="33162"/>
                        <a14:foregroundMark x1="44750" y1="36684" x2="60375" y2="36856"/>
                        <a14:backgroundMark x1="30000" y1="4124" x2="44125" y2="5928"/>
                        <a14:backgroundMark x1="43375" y1="9794" x2="38500" y2="3952"/>
                        <a14:backgroundMark x1="37250" y1="22079" x2="34875" y2="23454"/>
                        <a14:backgroundMark x1="36125" y1="22595" x2="36500" y2="25515"/>
                        <a14:backgroundMark x1="36500" y1="25773" x2="43375" y2="28265"/>
                        <a14:backgroundMark x1="43875" y1="28265" x2="47500" y2="31873"/>
                        <a14:backgroundMark x1="48000" y1="32818" x2="69875" y2="32732"/>
                        <a14:backgroundMark x1="37500" y1="23711" x2="66000" y2="32131"/>
                        <a14:backgroundMark x1="39250" y1="24742" x2="63875" y2="32302"/>
                        <a14:backgroundMark x1="38250" y1="23024" x2="50375" y2="27921"/>
                        <a14:backgroundMark x1="55000" y1="31100" x2="68000" y2="26804"/>
                        <a14:backgroundMark x1="44750" y1="28007" x2="52750" y2="25000"/>
                        <a14:backgroundMark x1="37875" y1="24313" x2="66000" y2="32560"/>
                        <a14:backgroundMark x1="38250" y1="24313" x2="50375" y2="28007"/>
                        <a14:backgroundMark x1="20873" y1="72251" x2="17268" y2="82068"/>
                        <a14:backgroundMark x1="31120" y1="82853" x2="30930" y2="70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7" t="1745" r="3960" b="10498"/>
          <a:stretch/>
        </p:blipFill>
        <p:spPr>
          <a:xfrm>
            <a:off x="-33401" y="2131835"/>
            <a:ext cx="1808240" cy="2548898"/>
          </a:xfrm>
          <a:prstGeom prst="rect">
            <a:avLst/>
          </a:prstGeom>
        </p:spPr>
      </p:pic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882375" y="2006431"/>
            <a:ext cx="17682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16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ВЫЯВЛЕНО:</a:t>
            </a:r>
            <a:endParaRPr lang="zh-CN" altLang="zh-CN" sz="1600" b="1" u="sng" dirty="0">
              <a:solidFill>
                <a:srgbClr val="C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4" name="圆角矩形 11"/>
          <p:cNvSpPr/>
          <p:nvPr/>
        </p:nvSpPr>
        <p:spPr>
          <a:xfrm>
            <a:off x="3590539" y="943834"/>
            <a:ext cx="2411315" cy="61800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accent3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3592335" y="895535"/>
            <a:ext cx="251108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3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Ведения </a:t>
            </a:r>
            <a:r>
              <a:rPr lang="ru-RU" altLang="zh-CN" sz="13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бухгалтерского учёта </a:t>
            </a:r>
            <a:r>
              <a:rPr lang="ru-RU" altLang="zh-CN" sz="13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и составления отчётности </a:t>
            </a:r>
            <a:r>
              <a:rPr lang="ru-RU" altLang="zh-CN" sz="1000" b="1" dirty="0" smtClean="0">
                <a:solidFill>
                  <a:schemeClr val="accent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(63,2 (+4,3)</a:t>
            </a:r>
            <a:r>
              <a:rPr lang="ru-RU" altLang="zh-CN" sz="1100" b="1" dirty="0" smtClean="0">
                <a:solidFill>
                  <a:schemeClr val="accent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%</a:t>
            </a:r>
            <a:r>
              <a:rPr lang="ru-RU" altLang="zh-CN" sz="1000" b="1" dirty="0" smtClean="0">
                <a:solidFill>
                  <a:schemeClr val="accent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)</a:t>
            </a:r>
            <a:endParaRPr lang="zh-CN" altLang="zh-CN" sz="1000" b="1" dirty="0">
              <a:solidFill>
                <a:schemeClr val="accent1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6" name="圆角矩形 11"/>
          <p:cNvSpPr/>
          <p:nvPr/>
        </p:nvSpPr>
        <p:spPr>
          <a:xfrm>
            <a:off x="4205388" y="2788568"/>
            <a:ext cx="2321612" cy="80531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4229552" y="2712863"/>
            <a:ext cx="24015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 сфере управления муниципальной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собственностью </a:t>
            </a:r>
          </a:p>
          <a:p>
            <a:r>
              <a:rPr lang="ru-RU" altLang="zh-CN" sz="11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(18,8 (+3,6)%)                          </a:t>
            </a:r>
          </a:p>
          <a:p>
            <a:r>
              <a:rPr lang="ru-RU" altLang="zh-CN" sz="1100" b="1" dirty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1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                             </a:t>
            </a:r>
            <a:endParaRPr lang="zh-CN" altLang="zh-CN" sz="1100" b="1" u="sng" dirty="0">
              <a:solidFill>
                <a:srgbClr val="C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8" name="圆角矩形 11"/>
          <p:cNvSpPr/>
          <p:nvPr/>
        </p:nvSpPr>
        <p:spPr>
          <a:xfrm>
            <a:off x="3901944" y="3709864"/>
            <a:ext cx="2768211" cy="60034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9" name="Rectangle 34"/>
          <p:cNvSpPr>
            <a:spLocks noChangeArrowheads="1"/>
          </p:cNvSpPr>
          <p:nvPr/>
        </p:nvSpPr>
        <p:spPr bwMode="auto">
          <a:xfrm>
            <a:off x="3857603" y="3662887"/>
            <a:ext cx="289993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При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осуществлении </a:t>
            </a:r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муниципальных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закупок </a:t>
            </a:r>
          </a:p>
          <a:p>
            <a:r>
              <a:rPr lang="ru-RU" altLang="zh-CN" sz="11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(1,6 (-1,9)%)</a:t>
            </a:r>
            <a:endParaRPr lang="zh-CN" altLang="zh-CN" sz="1100" b="1" dirty="0">
              <a:solidFill>
                <a:srgbClr val="C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endParaRPr lang="zh-CN" altLang="zh-CN" sz="1100" b="1" dirty="0">
              <a:solidFill>
                <a:srgbClr val="C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73" name="ZoneTexte 17"/>
          <p:cNvSpPr txBox="1"/>
          <p:nvPr/>
        </p:nvSpPr>
        <p:spPr>
          <a:xfrm>
            <a:off x="6527000" y="506220"/>
            <a:ext cx="2717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УСТРАНЕНО:</a:t>
            </a:r>
            <a:endParaRPr lang="fr-FR" sz="1600" b="1" u="sng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Rectangle 6"/>
          <p:cNvSpPr/>
          <p:nvPr/>
        </p:nvSpPr>
        <p:spPr>
          <a:xfrm>
            <a:off x="6286606" y="1391199"/>
            <a:ext cx="1766637" cy="152660"/>
          </a:xfrm>
          <a:prstGeom prst="rect">
            <a:avLst/>
          </a:prstGeom>
          <a:solidFill>
            <a:schemeClr val="accent1"/>
          </a:solidFill>
          <a:ln>
            <a:solidFill>
              <a:srgbClr val="D43E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82" name="Rectangle 10"/>
          <p:cNvSpPr/>
          <p:nvPr/>
        </p:nvSpPr>
        <p:spPr>
          <a:xfrm>
            <a:off x="6103421" y="1386388"/>
            <a:ext cx="1723972" cy="1576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83" name="Group 19"/>
          <p:cNvGrpSpPr/>
          <p:nvPr/>
        </p:nvGrpSpPr>
        <p:grpSpPr>
          <a:xfrm>
            <a:off x="7195001" y="943834"/>
            <a:ext cx="945263" cy="359595"/>
            <a:chOff x="3541647" y="181442"/>
            <a:chExt cx="1055694" cy="8175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  <p:sp>
          <p:nvSpPr>
            <p:cNvPr id="89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53232" y="920873"/>
            <a:ext cx="7955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97,6 %</a:t>
            </a:r>
          </a:p>
        </p:txBody>
      </p:sp>
      <p:sp>
        <p:nvSpPr>
          <p:cNvPr id="90" name="Rectangle 6"/>
          <p:cNvSpPr/>
          <p:nvPr/>
        </p:nvSpPr>
        <p:spPr>
          <a:xfrm>
            <a:off x="7123883" y="3144421"/>
            <a:ext cx="1766637" cy="14394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91" name="Rectangle 10"/>
          <p:cNvSpPr/>
          <p:nvPr/>
        </p:nvSpPr>
        <p:spPr>
          <a:xfrm>
            <a:off x="6670154" y="3136696"/>
            <a:ext cx="1934293" cy="161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92" name="Group 19"/>
          <p:cNvGrpSpPr/>
          <p:nvPr/>
        </p:nvGrpSpPr>
        <p:grpSpPr>
          <a:xfrm>
            <a:off x="8193068" y="2786562"/>
            <a:ext cx="771420" cy="345198"/>
            <a:chOff x="3541647" y="181442"/>
            <a:chExt cx="1055694" cy="8175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3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  <p:sp>
          <p:nvSpPr>
            <p:cNvPr id="94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8244408" y="2748508"/>
            <a:ext cx="7200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94,6%</a:t>
            </a:r>
          </a:p>
        </p:txBody>
      </p:sp>
      <p:sp>
        <p:nvSpPr>
          <p:cNvPr id="96" name="Rectangle 6"/>
          <p:cNvSpPr/>
          <p:nvPr/>
        </p:nvSpPr>
        <p:spPr>
          <a:xfrm>
            <a:off x="6763474" y="4054310"/>
            <a:ext cx="1766637" cy="146408"/>
          </a:xfrm>
          <a:prstGeom prst="rect">
            <a:avLst/>
          </a:prstGeom>
          <a:solidFill>
            <a:srgbClr val="C00000"/>
          </a:solidFill>
          <a:ln>
            <a:solidFill>
              <a:srgbClr val="D43E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97" name="Rectangle 10"/>
          <p:cNvSpPr/>
          <p:nvPr/>
        </p:nvSpPr>
        <p:spPr>
          <a:xfrm>
            <a:off x="6757539" y="4048286"/>
            <a:ext cx="262733" cy="1524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98" name="Group 19"/>
          <p:cNvGrpSpPr/>
          <p:nvPr/>
        </p:nvGrpSpPr>
        <p:grpSpPr>
          <a:xfrm>
            <a:off x="7234110" y="3702160"/>
            <a:ext cx="834139" cy="322850"/>
            <a:chOff x="3541647" y="181442"/>
            <a:chExt cx="1055694" cy="8175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9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  <p:sp>
          <p:nvSpPr>
            <p:cNvPr id="100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7337236" y="3683376"/>
            <a:ext cx="7030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14,1%</a:t>
            </a:r>
          </a:p>
        </p:txBody>
      </p:sp>
      <p:cxnSp>
        <p:nvCxnSpPr>
          <p:cNvPr id="74" name="Line"/>
          <p:cNvCxnSpPr/>
          <p:nvPr/>
        </p:nvCxnSpPr>
        <p:spPr>
          <a:xfrm flipH="1" flipV="1">
            <a:off x="2684056" y="2903685"/>
            <a:ext cx="445476" cy="115243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76" name="Line"/>
          <p:cNvCxnSpPr>
            <a:stCxn id="43" idx="1"/>
            <a:endCxn id="31" idx="5"/>
          </p:cNvCxnSpPr>
          <p:nvPr/>
        </p:nvCxnSpPr>
        <p:spPr>
          <a:xfrm flipH="1" flipV="1">
            <a:off x="2488526" y="3274113"/>
            <a:ext cx="123281" cy="390736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grpSp>
        <p:nvGrpSpPr>
          <p:cNvPr id="79" name="组合 6"/>
          <p:cNvGrpSpPr/>
          <p:nvPr/>
        </p:nvGrpSpPr>
        <p:grpSpPr>
          <a:xfrm>
            <a:off x="925025" y="3756968"/>
            <a:ext cx="957898" cy="780700"/>
            <a:chOff x="3863209" y="3772227"/>
            <a:chExt cx="1227640" cy="1232805"/>
          </a:xfrm>
        </p:grpSpPr>
        <p:grpSp>
          <p:nvGrpSpPr>
            <p:cNvPr id="80" name="组合 161"/>
            <p:cNvGrpSpPr/>
            <p:nvPr/>
          </p:nvGrpSpPr>
          <p:grpSpPr>
            <a:xfrm>
              <a:off x="4046372" y="3772227"/>
              <a:ext cx="886224" cy="966642"/>
              <a:chOff x="204992" y="201213"/>
              <a:chExt cx="4100308" cy="4472387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1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163"/>
              <p:cNvSpPr/>
              <p:nvPr/>
            </p:nvSpPr>
            <p:spPr>
              <a:xfrm>
                <a:off x="204992" y="201213"/>
                <a:ext cx="4012995" cy="43850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3863209" y="3851770"/>
              <a:ext cx="1227640" cy="11532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40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48, 8 </a:t>
              </a:r>
              <a:r>
                <a:rPr lang="ru-RU" altLang="zh-CN" sz="100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(+47,9)  </a:t>
              </a:r>
              <a:r>
                <a:rPr lang="ru-RU" altLang="zh-CN" sz="800" b="1" dirty="0" smtClean="0">
                  <a:latin typeface="Arial Black" panose="020B0A04020102020204" pitchFamily="34" charset="0"/>
                  <a:ea typeface="微软雅黑" panose="020B0503020204020204" pitchFamily="34" charset="-122"/>
                </a:rPr>
                <a:t>(</a:t>
              </a:r>
              <a:r>
                <a:rPr lang="ru-RU" altLang="zh-CN" sz="800" b="1" u="sng" dirty="0" smtClean="0"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Разделы 5 и 7)</a:t>
              </a:r>
              <a:endParaRPr lang="zh-CN" altLang="en-US" sz="800" b="1" u="sng" dirty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endParaRPr>
            </a:p>
            <a:p>
              <a:pPr algn="ctr"/>
              <a:endParaRPr lang="zh-CN" altLang="en-US" sz="1400" b="1" dirty="0">
                <a:solidFill>
                  <a:schemeClr val="accent3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6" name="Line"/>
          <p:cNvCxnSpPr/>
          <p:nvPr/>
        </p:nvCxnSpPr>
        <p:spPr>
          <a:xfrm flipV="1">
            <a:off x="1428562" y="3451948"/>
            <a:ext cx="92049" cy="24927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sp>
        <p:nvSpPr>
          <p:cNvPr id="14" name="Прямоугольник 13"/>
          <p:cNvSpPr/>
          <p:nvPr/>
        </p:nvSpPr>
        <p:spPr>
          <a:xfrm>
            <a:off x="974564" y="2323499"/>
            <a:ext cx="18999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130 629,4 </a:t>
            </a:r>
          </a:p>
          <a:p>
            <a:pPr algn="ctr"/>
            <a:r>
              <a:rPr lang="ru-RU" altLang="zh-CN" sz="12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(+4 222,4)</a:t>
            </a:r>
          </a:p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ru-RU" altLang="zh-CN" sz="1400" b="1" dirty="0" err="1" smtClean="0">
                <a:solidFill>
                  <a:schemeClr val="accent4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млн.руб</a:t>
            </a:r>
            <a:r>
              <a:rPr lang="ru-RU" altLang="zh-CN" sz="1400" b="1" dirty="0">
                <a:solidFill>
                  <a:schemeClr val="accent4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.</a:t>
            </a:r>
            <a:endParaRPr lang="zh-CN" altLang="en-US" sz="1400" b="1" dirty="0">
              <a:solidFill>
                <a:schemeClr val="accent4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圆角矩形 11"/>
          <p:cNvSpPr/>
          <p:nvPr/>
        </p:nvSpPr>
        <p:spPr>
          <a:xfrm>
            <a:off x="2987824" y="4533246"/>
            <a:ext cx="3769715" cy="48154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03" name="Rectangle 34"/>
          <p:cNvSpPr>
            <a:spLocks noChangeArrowheads="1"/>
          </p:cNvSpPr>
          <p:nvPr/>
        </p:nvSpPr>
        <p:spPr bwMode="auto">
          <a:xfrm>
            <a:off x="2987824" y="4541584"/>
            <a:ext cx="368233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Кроме того, устранено нарушений прошлых </a:t>
            </a:r>
            <a:r>
              <a:rPr lang="ru-RU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периодов (</a:t>
            </a:r>
            <a:r>
              <a:rPr lang="ru-RU" altLang="zh-CN" sz="1100" b="1" dirty="0" err="1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млн.руб</a:t>
            </a:r>
            <a:r>
              <a:rPr lang="ru-RU" altLang="zh-CN" sz="1100" b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.)</a:t>
            </a:r>
            <a:endParaRPr lang="zh-CN" altLang="en-US" sz="1100" b="1" dirty="0">
              <a:solidFill>
                <a:srgbClr val="00206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  <a:p>
            <a:endParaRPr lang="zh-CN" altLang="zh-CN" sz="1100" b="1" dirty="0">
              <a:solidFill>
                <a:schemeClr val="accent1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06" name="Group 19"/>
          <p:cNvGrpSpPr/>
          <p:nvPr/>
        </p:nvGrpSpPr>
        <p:grpSpPr>
          <a:xfrm>
            <a:off x="6846344" y="4598413"/>
            <a:ext cx="1334002" cy="443154"/>
            <a:chOff x="3541647" y="181439"/>
            <a:chExt cx="1055694" cy="8175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Rectangle 20"/>
            <p:cNvSpPr/>
            <p:nvPr/>
          </p:nvSpPr>
          <p:spPr>
            <a:xfrm>
              <a:off x="3549536" y="181439"/>
              <a:ext cx="1028814" cy="5030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631,9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8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882376" y="-966"/>
            <a:ext cx="62415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Структура </a:t>
            </a:r>
            <a:r>
              <a:rPr lang="ru-RU" sz="2400" b="1" dirty="0" smtClean="0">
                <a:latin typeface="Arial Black" panose="020B0A04020102020204" pitchFamily="34" charset="0"/>
              </a:rPr>
              <a:t>выявленных и устраненных нарушений </a:t>
            </a:r>
            <a:r>
              <a:rPr lang="ru-RU" sz="1200" b="1" dirty="0" smtClean="0">
                <a:latin typeface="Arial Black" panose="020B0A04020102020204" pitchFamily="34" charset="0"/>
              </a:rPr>
              <a:t>(к 2020 году)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7" name="组合 3"/>
          <p:cNvGrpSpPr/>
          <p:nvPr/>
        </p:nvGrpSpPr>
        <p:grpSpPr>
          <a:xfrm>
            <a:off x="3156060" y="1666945"/>
            <a:ext cx="1138579" cy="996514"/>
            <a:chOff x="3402224" y="483518"/>
            <a:chExt cx="864652" cy="864650"/>
          </a:xfrm>
        </p:grpSpPr>
        <p:grpSp>
          <p:nvGrpSpPr>
            <p:cNvPr id="111" name="组合 149"/>
            <p:cNvGrpSpPr/>
            <p:nvPr/>
          </p:nvGrpSpPr>
          <p:grpSpPr>
            <a:xfrm>
              <a:off x="3402224" y="48351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3" name="同心圆 1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椭圆 151"/>
              <p:cNvSpPr/>
              <p:nvPr/>
            </p:nvSpPr>
            <p:spPr>
              <a:xfrm>
                <a:off x="392111" y="760411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3461334" y="689698"/>
              <a:ext cx="785618" cy="453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400" b="1" dirty="0">
                  <a:solidFill>
                    <a:schemeClr val="accent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24 527,0 </a:t>
              </a:r>
              <a:r>
                <a:rPr lang="ru-RU" altLang="zh-CN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    </a:t>
              </a:r>
              <a:r>
                <a:rPr lang="ru-RU" altLang="zh-CN" sz="1000" b="1" dirty="0" smtClean="0">
                  <a:solidFill>
                    <a:srgbClr val="FF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(+</a:t>
              </a:r>
              <a:r>
                <a:rPr lang="ru-RU" altLang="zh-CN" sz="1000" b="1" dirty="0">
                  <a:solidFill>
                    <a:srgbClr val="FF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5 304,7)</a:t>
              </a:r>
              <a:r>
                <a:rPr lang="ru-RU" altLang="zh-CN" sz="1000" b="1" u="sng" dirty="0">
                  <a:solidFill>
                    <a:srgbClr val="FF0000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 </a:t>
              </a:r>
              <a:r>
                <a:rPr lang="ru-RU" altLang="zh-CN" sz="800" b="1" u="sng" dirty="0"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(Раздел 3</a:t>
              </a:r>
              <a:r>
                <a:rPr lang="ru-RU" altLang="zh-CN" sz="1000" b="1" u="sng" dirty="0" smtClean="0"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)</a:t>
              </a:r>
              <a:r>
                <a:rPr lang="ru-RU" altLang="zh-CN" sz="1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 </a:t>
              </a:r>
              <a:endParaRPr lang="zh-CN" altLang="en-US" sz="1000" b="1" dirty="0">
                <a:solidFill>
                  <a:schemeClr val="accent3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5" name="圆角矩形 11"/>
          <p:cNvSpPr/>
          <p:nvPr/>
        </p:nvSpPr>
        <p:spPr>
          <a:xfrm>
            <a:off x="4371356" y="1795247"/>
            <a:ext cx="2317092" cy="82720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16" name="Rectangle 34"/>
          <p:cNvSpPr>
            <a:spLocks noChangeArrowheads="1"/>
          </p:cNvSpPr>
          <p:nvPr/>
        </p:nvSpPr>
        <p:spPr bwMode="auto">
          <a:xfrm>
            <a:off x="4456260" y="1759532"/>
            <a:ext cx="21997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 ходе </a:t>
            </a:r>
            <a:r>
              <a:rPr lang="ru-RU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формирования</a:t>
            </a:r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и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исполнения </a:t>
            </a:r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бюджета </a:t>
            </a:r>
            <a:r>
              <a:rPr lang="ru-RU" altLang="zh-CN" sz="11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(16,4 (-5,3)%)</a:t>
            </a:r>
          </a:p>
        </p:txBody>
      </p:sp>
      <p:sp>
        <p:nvSpPr>
          <p:cNvPr id="117" name="Rectangle 6"/>
          <p:cNvSpPr/>
          <p:nvPr/>
        </p:nvSpPr>
        <p:spPr>
          <a:xfrm>
            <a:off x="6705802" y="2240575"/>
            <a:ext cx="1771336" cy="13620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118" name="Rectangle 10"/>
          <p:cNvSpPr/>
          <p:nvPr/>
        </p:nvSpPr>
        <p:spPr>
          <a:xfrm>
            <a:off x="6704248" y="2252232"/>
            <a:ext cx="748072" cy="1245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119" name="Group 19"/>
          <p:cNvGrpSpPr/>
          <p:nvPr/>
        </p:nvGrpSpPr>
        <p:grpSpPr>
          <a:xfrm>
            <a:off x="7425458" y="1822685"/>
            <a:ext cx="945790" cy="355463"/>
            <a:chOff x="3541647" y="181442"/>
            <a:chExt cx="1055694" cy="8175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  <p:sp>
          <p:nvSpPr>
            <p:cNvPr id="121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7583595" y="1811754"/>
            <a:ext cx="8735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41%</a:t>
            </a:r>
          </a:p>
        </p:txBody>
      </p:sp>
    </p:spTree>
    <p:extLst>
      <p:ext uri="{BB962C8B-B14F-4D97-AF65-F5344CB8AC3E}">
        <p14:creationId xmlns:p14="http://schemas.microsoft.com/office/powerpoint/2010/main" val="2512875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9"/>
          <p:cNvGrpSpPr>
            <a:grpSpLocks/>
          </p:cNvGrpSpPr>
          <p:nvPr/>
        </p:nvGrpSpPr>
        <p:grpSpPr bwMode="auto">
          <a:xfrm>
            <a:off x="1141311" y="2322833"/>
            <a:ext cx="667087" cy="556202"/>
            <a:chOff x="2426" y="1139"/>
            <a:chExt cx="1078" cy="902"/>
          </a:xfrm>
        </p:grpSpPr>
        <p:sp>
          <p:nvSpPr>
            <p:cNvPr id="114" name="Oval 10"/>
            <p:cNvSpPr>
              <a:spLocks noChangeArrowheads="1"/>
            </p:cNvSpPr>
            <p:nvPr/>
          </p:nvSpPr>
          <p:spPr bwMode="auto">
            <a:xfrm>
              <a:off x="2718" y="1139"/>
              <a:ext cx="786" cy="902"/>
            </a:xfrm>
            <a:prstGeom prst="ellipse">
              <a:avLst/>
            </a:prstGeom>
            <a:gradFill rotWithShape="1">
              <a:gsLst>
                <a:gs pos="0">
                  <a:srgbClr val="F7F7F7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zh-CN" sz="1200" b="1" kern="0" dirty="0" smtClean="0">
                  <a:solidFill>
                    <a:srgbClr val="1C1C1C"/>
                  </a:solidFill>
                </a:rPr>
                <a:t>11,4%</a:t>
              </a:r>
              <a:endParaRPr lang="en-US" altLang="zh-CN" sz="1200" b="1" kern="0" dirty="0">
                <a:solidFill>
                  <a:srgbClr val="1C1C1C"/>
                </a:solidFill>
              </a:endParaRPr>
            </a:p>
          </p:txBody>
        </p:sp>
        <p:grpSp>
          <p:nvGrpSpPr>
            <p:cNvPr id="115" name="Group 11"/>
            <p:cNvGrpSpPr>
              <a:grpSpLocks/>
            </p:cNvGrpSpPr>
            <p:nvPr/>
          </p:nvGrpSpPr>
          <p:grpSpPr bwMode="auto">
            <a:xfrm>
              <a:off x="2426" y="1169"/>
              <a:ext cx="908" cy="302"/>
              <a:chOff x="1431" y="1843"/>
              <a:chExt cx="907" cy="301"/>
            </a:xfrm>
          </p:grpSpPr>
          <p:sp>
            <p:nvSpPr>
              <p:cNvPr id="116" name="Freeform 12"/>
              <p:cNvSpPr>
                <a:spLocks/>
              </p:cNvSpPr>
              <p:nvPr/>
            </p:nvSpPr>
            <p:spPr bwMode="auto">
              <a:xfrm>
                <a:off x="1431" y="1843"/>
                <a:ext cx="907" cy="295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Oval 13"/>
              <p:cNvSpPr>
                <a:spLocks noChangeArrowheads="1"/>
              </p:cNvSpPr>
              <p:nvPr/>
            </p:nvSpPr>
            <p:spPr bwMode="auto">
              <a:xfrm>
                <a:off x="1976" y="1940"/>
                <a:ext cx="227" cy="2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8" name="Group 14"/>
          <p:cNvGrpSpPr>
            <a:grpSpLocks/>
          </p:cNvGrpSpPr>
          <p:nvPr/>
        </p:nvGrpSpPr>
        <p:grpSpPr bwMode="auto">
          <a:xfrm>
            <a:off x="147922" y="3158423"/>
            <a:ext cx="869769" cy="846061"/>
            <a:chOff x="1856" y="1194"/>
            <a:chExt cx="1403" cy="1290"/>
          </a:xfrm>
          <a:solidFill>
            <a:srgbClr val="C00000"/>
          </a:solidFill>
        </p:grpSpPr>
        <p:sp>
          <p:nvSpPr>
            <p:cNvPr id="119" name="Oval 15"/>
            <p:cNvSpPr>
              <a:spLocks noChangeArrowheads="1"/>
            </p:cNvSpPr>
            <p:nvPr/>
          </p:nvSpPr>
          <p:spPr bwMode="auto">
            <a:xfrm>
              <a:off x="1856" y="1194"/>
              <a:ext cx="1403" cy="129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zh-CN" sz="1200" b="1" kern="0" dirty="0" smtClean="0">
                  <a:solidFill>
                    <a:srgbClr val="FFFFFF"/>
                  </a:solidFill>
                  <a:ea typeface="微软雅黑" pitchFamily="34" charset="-122"/>
                </a:rPr>
                <a:t>38%</a:t>
              </a:r>
              <a:endParaRPr lang="ru-RU" altLang="zh-CN" sz="1200" b="1" kern="0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grpSp>
          <p:nvGrpSpPr>
            <p:cNvPr id="156" name="Group 16"/>
            <p:cNvGrpSpPr>
              <a:grpSpLocks/>
            </p:cNvGrpSpPr>
            <p:nvPr/>
          </p:nvGrpSpPr>
          <p:grpSpPr bwMode="auto">
            <a:xfrm>
              <a:off x="2277" y="1218"/>
              <a:ext cx="908" cy="373"/>
              <a:chOff x="1282" y="1893"/>
              <a:chExt cx="907" cy="372"/>
            </a:xfrm>
            <a:grpFill/>
          </p:grpSpPr>
          <p:sp>
            <p:nvSpPr>
              <p:cNvPr id="157" name="Freeform 17"/>
              <p:cNvSpPr>
                <a:spLocks/>
              </p:cNvSpPr>
              <p:nvPr/>
            </p:nvSpPr>
            <p:spPr bwMode="auto">
              <a:xfrm>
                <a:off x="1282" y="1970"/>
                <a:ext cx="907" cy="295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Oval 18"/>
              <p:cNvSpPr>
                <a:spLocks noChangeArrowheads="1"/>
              </p:cNvSpPr>
              <p:nvPr/>
            </p:nvSpPr>
            <p:spPr bwMode="auto">
              <a:xfrm>
                <a:off x="1625" y="1893"/>
                <a:ext cx="227" cy="20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9" name="Group 19"/>
          <p:cNvGrpSpPr>
            <a:grpSpLocks/>
          </p:cNvGrpSpPr>
          <p:nvPr/>
        </p:nvGrpSpPr>
        <p:grpSpPr bwMode="auto">
          <a:xfrm>
            <a:off x="2089541" y="2297618"/>
            <a:ext cx="534041" cy="347164"/>
            <a:chOff x="2474" y="1152"/>
            <a:chExt cx="863" cy="563"/>
          </a:xfrm>
        </p:grpSpPr>
        <p:sp>
          <p:nvSpPr>
            <p:cNvPr id="160" name="Oval 20"/>
            <p:cNvSpPr>
              <a:spLocks noChangeArrowheads="1"/>
            </p:cNvSpPr>
            <p:nvPr/>
          </p:nvSpPr>
          <p:spPr bwMode="auto">
            <a:xfrm>
              <a:off x="2634" y="1166"/>
              <a:ext cx="610" cy="54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B2B2B2"/>
                </a:gs>
              </a:gsLst>
              <a:lin ang="2700000" scaled="1"/>
            </a:gra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zh-CN" sz="1200" b="1" kern="0" dirty="0" smtClean="0">
                  <a:solidFill>
                    <a:srgbClr val="1C1C1C"/>
                  </a:solidFill>
                </a:rPr>
                <a:t>3,5%</a:t>
              </a:r>
              <a:endParaRPr lang="en-US" altLang="zh-CN" sz="1200" b="1" kern="0" dirty="0">
                <a:solidFill>
                  <a:srgbClr val="1C1C1C"/>
                </a:solidFill>
              </a:endParaRPr>
            </a:p>
          </p:txBody>
        </p:sp>
        <p:grpSp>
          <p:nvGrpSpPr>
            <p:cNvPr id="161" name="Group 21"/>
            <p:cNvGrpSpPr>
              <a:grpSpLocks/>
            </p:cNvGrpSpPr>
            <p:nvPr/>
          </p:nvGrpSpPr>
          <p:grpSpPr bwMode="auto">
            <a:xfrm>
              <a:off x="2474" y="1152"/>
              <a:ext cx="863" cy="373"/>
              <a:chOff x="1479" y="1827"/>
              <a:chExt cx="862" cy="372"/>
            </a:xfrm>
          </p:grpSpPr>
          <p:sp>
            <p:nvSpPr>
              <p:cNvPr id="162" name="Freeform 22"/>
              <p:cNvSpPr>
                <a:spLocks/>
              </p:cNvSpPr>
              <p:nvPr/>
            </p:nvSpPr>
            <p:spPr bwMode="auto">
              <a:xfrm>
                <a:off x="1479" y="1827"/>
                <a:ext cx="862" cy="372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23"/>
              <p:cNvSpPr>
                <a:spLocks noChangeArrowheads="1"/>
              </p:cNvSpPr>
              <p:nvPr/>
            </p:nvSpPr>
            <p:spPr bwMode="auto">
              <a:xfrm>
                <a:off x="1771" y="1843"/>
                <a:ext cx="227" cy="2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4" name="Group 24"/>
          <p:cNvGrpSpPr>
            <a:grpSpLocks/>
          </p:cNvGrpSpPr>
          <p:nvPr/>
        </p:nvGrpSpPr>
        <p:grpSpPr bwMode="auto">
          <a:xfrm>
            <a:off x="2869009" y="2501358"/>
            <a:ext cx="604773" cy="377379"/>
            <a:chOff x="2327" y="1129"/>
            <a:chExt cx="908" cy="612"/>
          </a:xfrm>
        </p:grpSpPr>
        <p:sp>
          <p:nvSpPr>
            <p:cNvPr id="165" name="Oval 25"/>
            <p:cNvSpPr>
              <a:spLocks noChangeArrowheads="1"/>
            </p:cNvSpPr>
            <p:nvPr/>
          </p:nvSpPr>
          <p:spPr bwMode="auto">
            <a:xfrm>
              <a:off x="2420" y="1139"/>
              <a:ext cx="518" cy="602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808080"/>
                </a:gs>
              </a:gsLst>
              <a:lin ang="2700000" scaled="1"/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zh-CN" sz="1200" b="1" kern="0" dirty="0" smtClean="0">
                  <a:solidFill>
                    <a:srgbClr val="1C1C1C"/>
                  </a:solidFill>
                </a:rPr>
                <a:t>6%</a:t>
              </a:r>
              <a:endParaRPr lang="en-US" altLang="zh-CN" sz="1200" b="1" kern="0" dirty="0">
                <a:solidFill>
                  <a:srgbClr val="1C1C1C"/>
                </a:solidFill>
              </a:endParaRPr>
            </a:p>
          </p:txBody>
        </p:sp>
        <p:grpSp>
          <p:nvGrpSpPr>
            <p:cNvPr id="166" name="Group 26"/>
            <p:cNvGrpSpPr>
              <a:grpSpLocks/>
            </p:cNvGrpSpPr>
            <p:nvPr/>
          </p:nvGrpSpPr>
          <p:grpSpPr bwMode="auto">
            <a:xfrm>
              <a:off x="2327" y="1129"/>
              <a:ext cx="908" cy="296"/>
              <a:chOff x="1332" y="1803"/>
              <a:chExt cx="907" cy="295"/>
            </a:xfrm>
          </p:grpSpPr>
          <p:sp>
            <p:nvSpPr>
              <p:cNvPr id="167" name="Freeform 27"/>
              <p:cNvSpPr>
                <a:spLocks/>
              </p:cNvSpPr>
              <p:nvPr/>
            </p:nvSpPr>
            <p:spPr bwMode="auto">
              <a:xfrm>
                <a:off x="1332" y="1803"/>
                <a:ext cx="907" cy="295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Oval 28"/>
              <p:cNvSpPr>
                <a:spLocks noChangeArrowheads="1"/>
              </p:cNvSpPr>
              <p:nvPr/>
            </p:nvSpPr>
            <p:spPr bwMode="auto">
              <a:xfrm>
                <a:off x="1631" y="1831"/>
                <a:ext cx="227" cy="2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5" name="Line 35"/>
          <p:cNvSpPr>
            <a:spLocks noChangeShapeType="1"/>
          </p:cNvSpPr>
          <p:nvPr/>
        </p:nvSpPr>
        <p:spPr bwMode="auto">
          <a:xfrm rot="618245" flipV="1">
            <a:off x="2683275" y="2921840"/>
            <a:ext cx="189355" cy="47316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76" name="Line 36"/>
          <p:cNvSpPr>
            <a:spLocks noChangeShapeType="1"/>
          </p:cNvSpPr>
          <p:nvPr/>
        </p:nvSpPr>
        <p:spPr bwMode="auto">
          <a:xfrm rot="618245" flipH="1" flipV="1">
            <a:off x="2289644" y="2689116"/>
            <a:ext cx="6091" cy="55773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88" name="Rectangle 65"/>
          <p:cNvSpPr>
            <a:spLocks noChangeArrowheads="1"/>
          </p:cNvSpPr>
          <p:nvPr/>
        </p:nvSpPr>
        <p:spPr bwMode="auto">
          <a:xfrm>
            <a:off x="-12031" y="2078545"/>
            <a:ext cx="10539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eaLnBrk="1" hangingPunct="1">
              <a:defRPr/>
            </a:pP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1 100 </a:t>
            </a:r>
            <a:r>
              <a:rPr lang="ru-RU" altLang="zh-CN" sz="1400" b="1" dirty="0">
                <a:solidFill>
                  <a:schemeClr val="accent6"/>
                </a:solidFill>
                <a:ea typeface="微软雅黑" pitchFamily="34" charset="-122"/>
              </a:rPr>
              <a:t>ед.</a:t>
            </a:r>
            <a:endParaRPr lang="ru-RU" altLang="zh-CN" sz="1400" b="1" dirty="0" smtClean="0">
              <a:solidFill>
                <a:schemeClr val="accent6"/>
              </a:solidFill>
              <a:ea typeface="微软雅黑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200" b="1" dirty="0" smtClean="0">
                <a:solidFill>
                  <a:schemeClr val="accent6"/>
                </a:solidFill>
                <a:ea typeface="微软雅黑" pitchFamily="34" charset="-122"/>
              </a:rPr>
              <a:t>(-1050)</a:t>
            </a: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 </a:t>
            </a:r>
            <a:endParaRPr lang="ru-RU" altLang="zh-CN" sz="1400" b="1" dirty="0">
              <a:solidFill>
                <a:schemeClr val="accent6"/>
              </a:solidFill>
              <a:ea typeface="微软雅黑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8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порядка </a:t>
            </a:r>
            <a:r>
              <a:rPr lang="ru-RU" altLang="zh-CN" sz="800" b="1" dirty="0">
                <a:solidFill>
                  <a:srgbClr val="000000"/>
                </a:solidFill>
                <a:ea typeface="微软雅黑" pitchFamily="34" charset="-122"/>
              </a:rPr>
              <a:t>формирования и утверждения МП</a:t>
            </a:r>
            <a:endParaRPr lang="zh-CN" altLang="en-US" sz="8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grpSp>
        <p:nvGrpSpPr>
          <p:cNvPr id="198" name="Group 451"/>
          <p:cNvGrpSpPr>
            <a:grpSpLocks/>
          </p:cNvGrpSpPr>
          <p:nvPr/>
        </p:nvGrpSpPr>
        <p:grpSpPr bwMode="auto">
          <a:xfrm>
            <a:off x="1441286" y="3289372"/>
            <a:ext cx="1489665" cy="1245394"/>
            <a:chOff x="2226" y="2750"/>
            <a:chExt cx="1290" cy="1046"/>
          </a:xfrm>
        </p:grpSpPr>
        <p:sp>
          <p:nvSpPr>
            <p:cNvPr id="199" name="Oval 40"/>
            <p:cNvSpPr>
              <a:spLocks noChangeArrowheads="1"/>
            </p:cNvSpPr>
            <p:nvPr/>
          </p:nvSpPr>
          <p:spPr bwMode="auto">
            <a:xfrm>
              <a:off x="2338" y="3339"/>
              <a:ext cx="1084" cy="4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E1B40C"/>
                </a:buClr>
                <a:defRPr/>
              </a:pPr>
              <a:endParaRPr lang="zh-CN" altLang="zh-CN" sz="105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0" name="Oval 44"/>
            <p:cNvSpPr>
              <a:spLocks noChangeArrowheads="1"/>
            </p:cNvSpPr>
            <p:nvPr/>
          </p:nvSpPr>
          <p:spPr bwMode="gray">
            <a:xfrm>
              <a:off x="2226" y="2750"/>
              <a:ext cx="1290" cy="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875F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zh-CN" sz="1200" b="1" kern="0" dirty="0">
                  <a:solidFill>
                    <a:schemeClr val="accent1"/>
                  </a:solidFill>
                  <a:ea typeface="微软雅黑" pitchFamily="34" charset="-122"/>
                </a:rPr>
                <a:t>в количественном</a:t>
              </a:r>
            </a:p>
            <a:p>
              <a:pPr algn="ctr" eaLnBrk="1" hangingPunct="1">
                <a:defRPr/>
              </a:pPr>
              <a:r>
                <a:rPr lang="ru-RU" altLang="zh-CN" sz="1200" b="1" kern="0" dirty="0" smtClean="0">
                  <a:solidFill>
                    <a:srgbClr val="595959"/>
                  </a:solidFill>
                  <a:ea typeface="微软雅黑" pitchFamily="34" charset="-122"/>
                </a:rPr>
                <a:t>2 </a:t>
              </a:r>
              <a:r>
                <a:rPr lang="ru-RU" altLang="zh-CN" sz="1200" b="1" kern="0" dirty="0">
                  <a:solidFill>
                    <a:srgbClr val="595959"/>
                  </a:solidFill>
                  <a:ea typeface="微软雅黑" pitchFamily="34" charset="-122"/>
                </a:rPr>
                <a:t>917ед. </a:t>
              </a:r>
              <a:r>
                <a:rPr lang="ru-RU" altLang="zh-CN" sz="1200" b="1" kern="0" dirty="0" smtClean="0">
                  <a:solidFill>
                    <a:srgbClr val="595959"/>
                  </a:solidFill>
                  <a:ea typeface="微软雅黑" pitchFamily="34" charset="-122"/>
                </a:rPr>
                <a:t>(-23)</a:t>
              </a:r>
              <a:endParaRPr lang="zh-CN" altLang="en-US" sz="1200" b="1" kern="0" dirty="0">
                <a:solidFill>
                  <a:srgbClr val="595959"/>
                </a:solidFill>
                <a:ea typeface="微软雅黑" pitchFamily="34" charset="-122"/>
              </a:endParaRPr>
            </a:p>
          </p:txBody>
        </p:sp>
        <p:pic>
          <p:nvPicPr>
            <p:cNvPr id="201" name="Picture 45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11" y="2764"/>
              <a:ext cx="7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2" name="Group 46"/>
            <p:cNvGrpSpPr>
              <a:grpSpLocks/>
            </p:cNvGrpSpPr>
            <p:nvPr/>
          </p:nvGrpSpPr>
          <p:grpSpPr bwMode="auto">
            <a:xfrm rot="-1297425" flipH="1" flipV="1">
              <a:off x="2486" y="3429"/>
              <a:ext cx="793" cy="190"/>
              <a:chOff x="2532" y="1051"/>
              <a:chExt cx="893" cy="246"/>
            </a:xfrm>
          </p:grpSpPr>
          <p:grpSp>
            <p:nvGrpSpPr>
              <p:cNvPr id="203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9" name="AutoShape 4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" name="AutoShape 4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1" name="AutoShape 5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" name="AutoShape 5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4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5" name="AutoShape 5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" name="AutoShape 5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" name="AutoShape 5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" name="AutoShape 5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71" name="Line 37"/>
          <p:cNvSpPr>
            <a:spLocks noChangeShapeType="1"/>
          </p:cNvSpPr>
          <p:nvPr/>
        </p:nvSpPr>
        <p:spPr bwMode="auto">
          <a:xfrm rot="618245" flipH="1" flipV="1">
            <a:off x="1530530" y="2936199"/>
            <a:ext cx="201085" cy="42348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782456" y="1121137"/>
            <a:ext cx="105805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eaLnBrk="1" hangingPunct="1">
              <a:defRPr/>
            </a:pPr>
            <a:r>
              <a:rPr lang="ru-RU" altLang="zh-CN" sz="1400" b="1" dirty="0">
                <a:solidFill>
                  <a:schemeClr val="accent6"/>
                </a:solidFill>
                <a:ea typeface="微软雅黑" pitchFamily="34" charset="-122"/>
              </a:rPr>
              <a:t>333 ед.</a:t>
            </a:r>
            <a:endParaRPr lang="ru-RU" altLang="zh-CN" sz="1400" b="1" dirty="0" smtClean="0">
              <a:solidFill>
                <a:schemeClr val="accent6"/>
              </a:solidFill>
              <a:ea typeface="微软雅黑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200" b="1" dirty="0" smtClean="0">
                <a:solidFill>
                  <a:schemeClr val="accent6"/>
                </a:solidFill>
                <a:ea typeface="微软雅黑" pitchFamily="34" charset="-122"/>
              </a:rPr>
              <a:t>(-186) </a:t>
            </a:r>
            <a:r>
              <a:rPr lang="ru-RU" altLang="zh-CN" sz="800" b="1" dirty="0" smtClean="0">
                <a:solidFill>
                  <a:srgbClr val="000000"/>
                </a:solidFill>
                <a:ea typeface="微软雅黑" pitchFamily="34" charset="-122"/>
              </a:rPr>
              <a:t>несоответствие </a:t>
            </a:r>
            <a:r>
              <a:rPr lang="ru-RU" altLang="zh-CN" sz="800" b="1" dirty="0">
                <a:solidFill>
                  <a:srgbClr val="000000"/>
                </a:solidFill>
                <a:ea typeface="微软雅黑" pitchFamily="34" charset="-122"/>
              </a:rPr>
              <a:t>(отсутствие) документов и материалов к проекту бюджета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1938704" y="1278325"/>
            <a:ext cx="100345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eaLnBrk="1" hangingPunct="1">
              <a:defRPr/>
            </a:pPr>
            <a:r>
              <a:rPr lang="ru-RU" altLang="zh-CN" sz="1400" b="1" dirty="0">
                <a:solidFill>
                  <a:schemeClr val="accent6"/>
                </a:solidFill>
                <a:ea typeface="微软雅黑" pitchFamily="34" charset="-122"/>
              </a:rPr>
              <a:t>102 ед</a:t>
            </a: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.</a:t>
            </a:r>
          </a:p>
          <a:p>
            <a:pPr algn="ctr" eaLnBrk="1" hangingPunct="1">
              <a:defRPr/>
            </a:pP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 </a:t>
            </a:r>
            <a:r>
              <a:rPr lang="ru-RU" altLang="zh-CN" sz="1200" b="1" dirty="0" smtClean="0">
                <a:solidFill>
                  <a:schemeClr val="accent6"/>
                </a:solidFill>
                <a:ea typeface="微软雅黑" pitchFamily="34" charset="-122"/>
              </a:rPr>
              <a:t>(-28)</a:t>
            </a:r>
            <a:endParaRPr lang="ru-RU" altLang="zh-CN" sz="1200" b="1" dirty="0">
              <a:solidFill>
                <a:schemeClr val="accent6"/>
              </a:solidFill>
              <a:ea typeface="微软雅黑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750" b="1" dirty="0">
                <a:solidFill>
                  <a:srgbClr val="000000"/>
                </a:solidFill>
                <a:ea typeface="微软雅黑" pitchFamily="34" charset="-122"/>
              </a:rPr>
              <a:t> </a:t>
            </a:r>
            <a:r>
              <a:rPr lang="ru-RU" altLang="zh-CN" sz="800" b="1" dirty="0">
                <a:solidFill>
                  <a:srgbClr val="000000"/>
                </a:solidFill>
                <a:ea typeface="微软雅黑" pitchFamily="34" charset="-122"/>
              </a:rPr>
              <a:t>нарушение формирования РО </a:t>
            </a:r>
          </a:p>
        </p:txBody>
      </p:sp>
      <p:sp>
        <p:nvSpPr>
          <p:cNvPr id="74" name="Rectangle 65"/>
          <p:cNvSpPr>
            <a:spLocks noChangeArrowheads="1"/>
          </p:cNvSpPr>
          <p:nvPr/>
        </p:nvSpPr>
        <p:spPr bwMode="auto">
          <a:xfrm>
            <a:off x="3181321" y="1313865"/>
            <a:ext cx="11915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eaLnBrk="1" hangingPunct="1">
              <a:defRPr/>
            </a:pP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177 </a:t>
            </a:r>
            <a:r>
              <a:rPr lang="ru-RU" altLang="zh-CN" sz="1400" b="1" dirty="0">
                <a:solidFill>
                  <a:schemeClr val="accent6"/>
                </a:solidFill>
                <a:ea typeface="微软雅黑" pitchFamily="34" charset="-122"/>
              </a:rPr>
              <a:t>ед</a:t>
            </a: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.</a:t>
            </a:r>
          </a:p>
          <a:p>
            <a:pPr algn="ctr" eaLnBrk="1" hangingPunct="1">
              <a:defRPr/>
            </a:pP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(+</a:t>
            </a:r>
            <a:r>
              <a:rPr lang="ru-RU" altLang="zh-CN" sz="1400" b="1" dirty="0">
                <a:solidFill>
                  <a:schemeClr val="accent6"/>
                </a:solidFill>
                <a:ea typeface="微软雅黑" pitchFamily="34" charset="-122"/>
              </a:rPr>
              <a:t>44</a:t>
            </a: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)</a:t>
            </a:r>
            <a:endParaRPr lang="ru-RU" altLang="zh-CN" sz="1200" b="1" dirty="0">
              <a:solidFill>
                <a:schemeClr val="accent6"/>
              </a:solidFill>
              <a:ea typeface="微软雅黑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750" b="1" dirty="0">
                <a:solidFill>
                  <a:srgbClr val="000000"/>
                </a:solidFill>
                <a:ea typeface="微软雅黑" pitchFamily="34" charset="-122"/>
              </a:rPr>
              <a:t> </a:t>
            </a:r>
            <a:r>
              <a:rPr lang="ru-RU" altLang="zh-CN" sz="8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</a:t>
            </a:r>
            <a:r>
              <a:rPr lang="ru-RU" altLang="zh-CN" sz="800" b="1" dirty="0">
                <a:solidFill>
                  <a:srgbClr val="000000"/>
                </a:solidFill>
                <a:ea typeface="微软雅黑" pitchFamily="34" charset="-122"/>
              </a:rPr>
              <a:t>порядка и сроков составления и (или) представления проектов бюджетов, несоблюдения </a:t>
            </a:r>
            <a:r>
              <a:rPr lang="ru-RU" altLang="zh-CN" sz="800" b="1" dirty="0" smtClean="0">
                <a:solidFill>
                  <a:srgbClr val="000000"/>
                </a:solidFill>
                <a:ea typeface="微软雅黑" pitchFamily="34" charset="-122"/>
              </a:rPr>
              <a:t>требований</a:t>
            </a:r>
            <a:endParaRPr lang="ru-RU" altLang="zh-CN" sz="8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sp>
        <p:nvSpPr>
          <p:cNvPr id="75" name="Rectangle 65"/>
          <p:cNvSpPr>
            <a:spLocks noChangeArrowheads="1"/>
          </p:cNvSpPr>
          <p:nvPr/>
        </p:nvSpPr>
        <p:spPr bwMode="auto">
          <a:xfrm>
            <a:off x="931591" y="151752"/>
            <a:ext cx="8032743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2200" b="1" dirty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Основные нарушения в ходе </a:t>
            </a:r>
            <a:r>
              <a:rPr lang="ru-RU" altLang="zh-CN" sz="2200" b="1" dirty="0">
                <a:latin typeface="Arial Black" panose="020B0A04020102020204" pitchFamily="34" charset="0"/>
                <a:ea typeface="宋体" panose="02010600030101010101" pitchFamily="2" charset="-122"/>
              </a:rPr>
              <a:t>формирования </a:t>
            </a:r>
            <a:r>
              <a:rPr lang="ru-RU" altLang="zh-CN" sz="2200" b="1" dirty="0" smtClean="0">
                <a:latin typeface="Arial Black" panose="020B0A04020102020204" pitchFamily="34" charset="0"/>
                <a:ea typeface="宋体" panose="02010600030101010101" pitchFamily="2" charset="-122"/>
              </a:rPr>
              <a:t>б</a:t>
            </a:r>
            <a:r>
              <a:rPr lang="ru-RU" altLang="zh-CN" sz="2200" b="1" dirty="0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юджета, </a:t>
            </a:r>
            <a:r>
              <a:rPr lang="ru-RU" altLang="zh-CN" sz="1400" b="1" dirty="0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к 2020 году</a:t>
            </a:r>
            <a:endParaRPr lang="ru-RU" altLang="zh-CN" sz="1400" b="1" dirty="0">
              <a:solidFill>
                <a:prstClr val="black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6" name="Group 451"/>
          <p:cNvGrpSpPr>
            <a:grpSpLocks/>
          </p:cNvGrpSpPr>
          <p:nvPr/>
        </p:nvGrpSpPr>
        <p:grpSpPr bwMode="auto">
          <a:xfrm>
            <a:off x="6027005" y="3094209"/>
            <a:ext cx="1683468" cy="1390672"/>
            <a:chOff x="2130" y="2750"/>
            <a:chExt cx="1292" cy="1046"/>
          </a:xfrm>
        </p:grpSpPr>
        <p:sp>
          <p:nvSpPr>
            <p:cNvPr id="77" name="Oval 40"/>
            <p:cNvSpPr>
              <a:spLocks noChangeArrowheads="1"/>
            </p:cNvSpPr>
            <p:nvPr/>
          </p:nvSpPr>
          <p:spPr bwMode="auto">
            <a:xfrm>
              <a:off x="2338" y="3339"/>
              <a:ext cx="1084" cy="4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E1B40C"/>
                </a:buClr>
                <a:defRPr/>
              </a:pPr>
              <a:endParaRPr lang="zh-CN" altLang="zh-CN" sz="105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Oval 44"/>
            <p:cNvSpPr>
              <a:spLocks noChangeArrowheads="1"/>
            </p:cNvSpPr>
            <p:nvPr/>
          </p:nvSpPr>
          <p:spPr bwMode="gray">
            <a:xfrm>
              <a:off x="2130" y="2750"/>
              <a:ext cx="1292" cy="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875F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zh-CN" sz="1200" b="1" kern="0" dirty="0" smtClean="0">
                  <a:solidFill>
                    <a:schemeClr val="accent1"/>
                  </a:solidFill>
                  <a:ea typeface="微软雅黑" pitchFamily="34" charset="-122"/>
                </a:rPr>
                <a:t>в количественно</a:t>
              </a:r>
            </a:p>
            <a:p>
              <a:pPr algn="ctr" eaLnBrk="1" hangingPunct="1">
                <a:defRPr/>
              </a:pPr>
              <a:r>
                <a:rPr lang="ru-RU" altLang="zh-CN" sz="1200" b="1" kern="0" dirty="0" smtClean="0">
                  <a:solidFill>
                    <a:schemeClr val="accent1"/>
                  </a:solidFill>
                  <a:ea typeface="微软雅黑" pitchFamily="34" charset="-122"/>
                </a:rPr>
                <a:t> -  </a:t>
              </a:r>
              <a:r>
                <a:rPr lang="ru-RU" altLang="zh-CN" sz="1200" b="1" kern="0" dirty="0">
                  <a:solidFill>
                    <a:schemeClr val="accent1"/>
                  </a:solidFill>
                  <a:ea typeface="微软雅黑" pitchFamily="34" charset="-122"/>
                </a:rPr>
                <a:t>суммовом</a:t>
              </a:r>
            </a:p>
            <a:p>
              <a:pPr algn="ctr" eaLnBrk="1" hangingPunct="1">
                <a:defRPr/>
              </a:pPr>
              <a:r>
                <a:rPr lang="ru-RU" altLang="zh-CN" sz="1200" b="1" kern="0" dirty="0" smtClean="0">
                  <a:solidFill>
                    <a:srgbClr val="595959"/>
                  </a:solidFill>
                  <a:ea typeface="微软雅黑" pitchFamily="34" charset="-122"/>
                </a:rPr>
                <a:t>7 491,1 </a:t>
              </a:r>
              <a:r>
                <a:rPr lang="ru-RU" altLang="zh-CN" sz="1200" b="1" kern="0" dirty="0">
                  <a:solidFill>
                    <a:srgbClr val="595959"/>
                  </a:solidFill>
                  <a:ea typeface="微软雅黑" pitchFamily="34" charset="-122"/>
                </a:rPr>
                <a:t>млн. руб. </a:t>
              </a:r>
            </a:p>
            <a:p>
              <a:pPr algn="ctr" eaLnBrk="1" hangingPunct="1">
                <a:defRPr/>
              </a:pPr>
              <a:r>
                <a:rPr lang="ru-RU" altLang="zh-CN" sz="1200" b="1" kern="0" dirty="0" smtClean="0">
                  <a:solidFill>
                    <a:srgbClr val="595959"/>
                  </a:solidFill>
                  <a:ea typeface="微软雅黑" pitchFamily="34" charset="-122"/>
                </a:rPr>
                <a:t>(- 4 948,2) </a:t>
              </a:r>
            </a:p>
            <a:p>
              <a:pPr algn="ctr" eaLnBrk="1" hangingPunct="1">
                <a:defRPr/>
              </a:pPr>
              <a:r>
                <a:rPr lang="ru-RU" altLang="zh-CN" sz="1200" b="1" kern="0" dirty="0" smtClean="0">
                  <a:solidFill>
                    <a:srgbClr val="595959"/>
                  </a:solidFill>
                  <a:ea typeface="微软雅黑" pitchFamily="34" charset="-122"/>
                </a:rPr>
                <a:t>1 327ед. (+31)</a:t>
              </a:r>
              <a:endParaRPr lang="zh-CN" altLang="en-US" sz="1200" b="1" kern="0" dirty="0">
                <a:solidFill>
                  <a:srgbClr val="595959"/>
                </a:solidFill>
                <a:ea typeface="微软雅黑" pitchFamily="34" charset="-122"/>
              </a:endParaRPr>
            </a:p>
          </p:txBody>
        </p:sp>
        <p:pic>
          <p:nvPicPr>
            <p:cNvPr id="79" name="Picture 45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0" y="2794"/>
              <a:ext cx="7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Group 46"/>
            <p:cNvGrpSpPr>
              <a:grpSpLocks/>
            </p:cNvGrpSpPr>
            <p:nvPr/>
          </p:nvGrpSpPr>
          <p:grpSpPr bwMode="auto">
            <a:xfrm rot="-1297425" flipH="1" flipV="1">
              <a:off x="2486" y="3429"/>
              <a:ext cx="793" cy="190"/>
              <a:chOff x="2532" y="1051"/>
              <a:chExt cx="893" cy="246"/>
            </a:xfrm>
          </p:grpSpPr>
          <p:grpSp>
            <p:nvGrpSpPr>
              <p:cNvPr id="81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7" name="AutoShape 4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AutoShape 4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AutoShape 5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AutoShape 5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3" name="AutoShape 5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AutoShape 5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AutoShape 5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AutoShape 5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91" name="Group 14"/>
          <p:cNvGrpSpPr>
            <a:grpSpLocks/>
          </p:cNvGrpSpPr>
          <p:nvPr/>
        </p:nvGrpSpPr>
        <p:grpSpPr bwMode="auto">
          <a:xfrm>
            <a:off x="4526306" y="3023455"/>
            <a:ext cx="1109984" cy="1191618"/>
            <a:chOff x="2283" y="1170"/>
            <a:chExt cx="1196" cy="1856"/>
          </a:xfrm>
        </p:grpSpPr>
        <p:sp>
          <p:nvSpPr>
            <p:cNvPr id="92" name="Oval 15"/>
            <p:cNvSpPr>
              <a:spLocks noChangeArrowheads="1"/>
            </p:cNvSpPr>
            <p:nvPr/>
          </p:nvSpPr>
          <p:spPr bwMode="auto">
            <a:xfrm>
              <a:off x="2283" y="1327"/>
              <a:ext cx="1196" cy="169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zh-CN" sz="1100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itchFamily="34" charset="-122"/>
                </a:rPr>
                <a:t>544 ед. </a:t>
              </a:r>
            </a:p>
            <a:p>
              <a:pPr lvl="0" algn="ctr" eaLnBrk="1" hangingPunct="1">
                <a:defRPr/>
              </a:pPr>
              <a:r>
                <a:rPr lang="ru-RU" altLang="zh-CN" sz="11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微软雅黑" pitchFamily="34" charset="-122"/>
                </a:rPr>
                <a:t>(-</a:t>
              </a:r>
              <a:r>
                <a:rPr lang="ru-RU" altLang="zh-CN" sz="1100" b="1" kern="0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itchFamily="34" charset="-122"/>
                </a:rPr>
                <a:t>163) </a:t>
              </a:r>
              <a:endParaRPr lang="ru-RU" altLang="zh-CN" sz="1100" b="1" kern="0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 algn="ctr" eaLnBrk="1" hangingPunct="1">
                <a:defRPr/>
              </a:pPr>
              <a:r>
                <a:rPr lang="ru-RU" altLang="zh-CN" sz="1100" b="1" kern="0" dirty="0" smtClean="0">
                  <a:solidFill>
                    <a:srgbClr val="FFFFFF"/>
                  </a:solidFill>
                  <a:ea typeface="微软雅黑" pitchFamily="34" charset="-122"/>
                </a:rPr>
                <a:t>41% (-13,6%)</a:t>
              </a:r>
              <a:endParaRPr lang="ru-RU" altLang="zh-CN" sz="1100" b="1" kern="0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grpSp>
          <p:nvGrpSpPr>
            <p:cNvPr id="93" name="Group 16"/>
            <p:cNvGrpSpPr>
              <a:grpSpLocks/>
            </p:cNvGrpSpPr>
            <p:nvPr/>
          </p:nvGrpSpPr>
          <p:grpSpPr bwMode="auto">
            <a:xfrm>
              <a:off x="2426" y="1170"/>
              <a:ext cx="908" cy="525"/>
              <a:chOff x="1431" y="1843"/>
              <a:chExt cx="907" cy="523"/>
            </a:xfrm>
          </p:grpSpPr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1431" y="1843"/>
                <a:ext cx="907" cy="295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/>
            </p:nvSpPr>
            <p:spPr bwMode="auto">
              <a:xfrm>
                <a:off x="1749" y="2162"/>
                <a:ext cx="227" cy="2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7" name="Group 9"/>
          <p:cNvGrpSpPr>
            <a:grpSpLocks/>
          </p:cNvGrpSpPr>
          <p:nvPr/>
        </p:nvGrpSpPr>
        <p:grpSpPr bwMode="auto">
          <a:xfrm>
            <a:off x="6478132" y="2006615"/>
            <a:ext cx="772064" cy="789783"/>
            <a:chOff x="2285" y="1083"/>
            <a:chExt cx="1147" cy="1089"/>
          </a:xfrm>
        </p:grpSpPr>
        <p:sp>
          <p:nvSpPr>
            <p:cNvPr id="98" name="Oval 10"/>
            <p:cNvSpPr>
              <a:spLocks noChangeArrowheads="1"/>
            </p:cNvSpPr>
            <p:nvPr/>
          </p:nvSpPr>
          <p:spPr bwMode="auto">
            <a:xfrm>
              <a:off x="2285" y="1083"/>
              <a:ext cx="1147" cy="1089"/>
            </a:xfrm>
            <a:prstGeom prst="ellipse">
              <a:avLst/>
            </a:prstGeom>
            <a:gradFill rotWithShape="1">
              <a:gsLst>
                <a:gs pos="0">
                  <a:srgbClr val="F7F7F7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zh-CN" sz="1100" b="1" kern="0" dirty="0">
                  <a:solidFill>
                    <a:srgbClr val="1C1C1C"/>
                  </a:solidFill>
                </a:rPr>
                <a:t>98 ед. </a:t>
              </a:r>
              <a:r>
                <a:rPr lang="ru-RU" altLang="zh-CN" sz="1100" b="1" kern="0" dirty="0" smtClean="0">
                  <a:solidFill>
                    <a:srgbClr val="1C1C1C"/>
                  </a:solidFill>
                </a:rPr>
                <a:t>(-65) </a:t>
              </a:r>
            </a:p>
            <a:p>
              <a:pPr algn="ctr" eaLnBrk="1" hangingPunct="1">
                <a:defRPr/>
              </a:pPr>
              <a:r>
                <a:rPr lang="ru-RU" altLang="zh-CN" sz="1100" b="1" kern="0" dirty="0" smtClean="0">
                  <a:solidFill>
                    <a:srgbClr val="1C1C1C"/>
                  </a:solidFill>
                </a:rPr>
                <a:t>(</a:t>
              </a:r>
              <a:r>
                <a:rPr lang="ru-RU" altLang="zh-CN" sz="1100" b="1" kern="0" dirty="0">
                  <a:solidFill>
                    <a:srgbClr val="1C1C1C"/>
                  </a:solidFill>
                </a:rPr>
                <a:t>12,6%)</a:t>
              </a:r>
              <a:endParaRPr lang="en-US" altLang="zh-CN" sz="1100" b="1" kern="0" dirty="0">
                <a:solidFill>
                  <a:srgbClr val="1C1C1C"/>
                </a:solidFill>
              </a:endParaRPr>
            </a:p>
          </p:txBody>
        </p:sp>
        <p:grpSp>
          <p:nvGrpSpPr>
            <p:cNvPr id="99" name="Group 11"/>
            <p:cNvGrpSpPr>
              <a:grpSpLocks/>
            </p:cNvGrpSpPr>
            <p:nvPr/>
          </p:nvGrpSpPr>
          <p:grpSpPr bwMode="auto">
            <a:xfrm>
              <a:off x="2426" y="1169"/>
              <a:ext cx="908" cy="296"/>
              <a:chOff x="1431" y="1843"/>
              <a:chExt cx="907" cy="295"/>
            </a:xfrm>
          </p:grpSpPr>
          <p:sp>
            <p:nvSpPr>
              <p:cNvPr id="100" name="Freeform 12"/>
              <p:cNvSpPr>
                <a:spLocks/>
              </p:cNvSpPr>
              <p:nvPr/>
            </p:nvSpPr>
            <p:spPr bwMode="auto">
              <a:xfrm>
                <a:off x="1431" y="1843"/>
                <a:ext cx="907" cy="295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>
                <a:off x="1771" y="1843"/>
                <a:ext cx="227" cy="2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" name="Line 37"/>
          <p:cNvSpPr>
            <a:spLocks noChangeShapeType="1"/>
          </p:cNvSpPr>
          <p:nvPr/>
        </p:nvSpPr>
        <p:spPr bwMode="auto">
          <a:xfrm rot="618245" flipH="1" flipV="1">
            <a:off x="6860271" y="2859184"/>
            <a:ext cx="64939" cy="23746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grpSp>
        <p:nvGrpSpPr>
          <p:cNvPr id="121" name="Group 24"/>
          <p:cNvGrpSpPr>
            <a:grpSpLocks/>
          </p:cNvGrpSpPr>
          <p:nvPr/>
        </p:nvGrpSpPr>
        <p:grpSpPr bwMode="auto">
          <a:xfrm>
            <a:off x="7906119" y="3443622"/>
            <a:ext cx="1046949" cy="684609"/>
            <a:chOff x="2426" y="1139"/>
            <a:chExt cx="1781" cy="1089"/>
          </a:xfrm>
        </p:grpSpPr>
        <p:sp>
          <p:nvSpPr>
            <p:cNvPr id="122" name="Oval 25"/>
            <p:cNvSpPr>
              <a:spLocks noChangeArrowheads="1"/>
            </p:cNvSpPr>
            <p:nvPr/>
          </p:nvSpPr>
          <p:spPr bwMode="auto">
            <a:xfrm>
              <a:off x="3077" y="1139"/>
              <a:ext cx="1130" cy="108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808080"/>
                </a:gs>
              </a:gsLst>
              <a:lin ang="2700000" scaled="1"/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zh-CN" sz="1100" b="1" kern="0" dirty="0" smtClean="0">
                  <a:solidFill>
                    <a:srgbClr val="1C1C1C"/>
                  </a:solidFill>
                </a:rPr>
                <a:t>233 ед</a:t>
              </a:r>
              <a:r>
                <a:rPr lang="ru-RU" altLang="zh-CN" sz="1100" b="1" kern="0" dirty="0">
                  <a:solidFill>
                    <a:srgbClr val="1C1C1C"/>
                  </a:solidFill>
                </a:rPr>
                <a:t>. </a:t>
              </a:r>
              <a:endParaRPr lang="ru-RU" altLang="zh-CN" sz="1100" b="1" kern="0" dirty="0" smtClean="0">
                <a:solidFill>
                  <a:srgbClr val="1C1C1C"/>
                </a:solidFill>
              </a:endParaRPr>
            </a:p>
            <a:p>
              <a:pPr algn="ctr" eaLnBrk="1" hangingPunct="1">
                <a:defRPr/>
              </a:pPr>
              <a:r>
                <a:rPr lang="ru-RU" altLang="zh-CN" sz="1100" b="1" kern="0" dirty="0" smtClean="0">
                  <a:solidFill>
                    <a:srgbClr val="1C1C1C"/>
                  </a:solidFill>
                </a:rPr>
                <a:t>(</a:t>
              </a:r>
              <a:r>
                <a:rPr lang="ru-RU" altLang="zh-CN" sz="1100" b="1" kern="0" dirty="0">
                  <a:solidFill>
                    <a:srgbClr val="1C1C1C"/>
                  </a:solidFill>
                </a:rPr>
                <a:t>18%)</a:t>
              </a:r>
              <a:endParaRPr lang="en-US" altLang="zh-CN" sz="1100" b="1" kern="0" dirty="0">
                <a:solidFill>
                  <a:srgbClr val="1C1C1C"/>
                </a:solidFill>
              </a:endParaRPr>
            </a:p>
          </p:txBody>
        </p:sp>
        <p:grpSp>
          <p:nvGrpSpPr>
            <p:cNvPr id="123" name="Group 26"/>
            <p:cNvGrpSpPr>
              <a:grpSpLocks/>
            </p:cNvGrpSpPr>
            <p:nvPr/>
          </p:nvGrpSpPr>
          <p:grpSpPr bwMode="auto">
            <a:xfrm>
              <a:off x="2426" y="1169"/>
              <a:ext cx="1323" cy="296"/>
              <a:chOff x="1431" y="1843"/>
              <a:chExt cx="1322" cy="295"/>
            </a:xfrm>
          </p:grpSpPr>
          <p:sp>
            <p:nvSpPr>
              <p:cNvPr id="124" name="Freeform 27"/>
              <p:cNvSpPr>
                <a:spLocks/>
              </p:cNvSpPr>
              <p:nvPr/>
            </p:nvSpPr>
            <p:spPr bwMode="auto">
              <a:xfrm>
                <a:off x="1431" y="1843"/>
                <a:ext cx="907" cy="295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Oval 28"/>
              <p:cNvSpPr>
                <a:spLocks noChangeArrowheads="1"/>
              </p:cNvSpPr>
              <p:nvPr/>
            </p:nvSpPr>
            <p:spPr bwMode="auto">
              <a:xfrm>
                <a:off x="2526" y="1888"/>
                <a:ext cx="227" cy="2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6" name="Line 35"/>
          <p:cNvSpPr>
            <a:spLocks noChangeShapeType="1"/>
          </p:cNvSpPr>
          <p:nvPr/>
        </p:nvSpPr>
        <p:spPr bwMode="auto">
          <a:xfrm rot="618245" flipV="1">
            <a:off x="7707784" y="3717720"/>
            <a:ext cx="547424" cy="11809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27" name="Rectangle 65"/>
          <p:cNvSpPr>
            <a:spLocks noChangeArrowheads="1"/>
          </p:cNvSpPr>
          <p:nvPr/>
        </p:nvSpPr>
        <p:spPr bwMode="auto">
          <a:xfrm>
            <a:off x="4532017" y="1515402"/>
            <a:ext cx="1160665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050" b="1" dirty="0">
                <a:solidFill>
                  <a:srgbClr val="FF0000"/>
                </a:solidFill>
                <a:ea typeface="微软雅黑" pitchFamily="34" charset="-122"/>
              </a:rPr>
              <a:t> </a:t>
            </a: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4 385,9 </a:t>
            </a:r>
            <a:r>
              <a:rPr lang="ru-RU" altLang="zh-CN" sz="1200" b="1" dirty="0" smtClean="0">
                <a:solidFill>
                  <a:schemeClr val="accent6"/>
                </a:solidFill>
                <a:ea typeface="微软雅黑" pitchFamily="34" charset="-122"/>
              </a:rPr>
              <a:t>млн. </a:t>
            </a:r>
            <a:r>
              <a:rPr lang="ru-RU" altLang="zh-CN" sz="1200" b="1" dirty="0">
                <a:solidFill>
                  <a:schemeClr val="accent6"/>
                </a:solidFill>
                <a:ea typeface="微软雅黑" pitchFamily="34" charset="-122"/>
              </a:rPr>
              <a:t>р</a:t>
            </a:r>
            <a:r>
              <a:rPr lang="ru-RU" altLang="zh-CN" sz="1200" b="1" dirty="0" smtClean="0">
                <a:solidFill>
                  <a:schemeClr val="accent6"/>
                </a:solidFill>
                <a:ea typeface="微软雅黑" pitchFamily="34" charset="-122"/>
              </a:rPr>
              <a:t>уб.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(+866,4)</a:t>
            </a:r>
            <a:r>
              <a:rPr lang="ru-RU" altLang="zh-CN" sz="1200" b="1" dirty="0" smtClean="0">
                <a:solidFill>
                  <a:schemeClr val="accent6"/>
                </a:solidFill>
                <a:ea typeface="微软雅黑" pitchFamily="34" charset="-122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8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</a:t>
            </a:r>
            <a:r>
              <a:rPr lang="ru-RU" altLang="zh-CN" sz="800" b="1" dirty="0">
                <a:solidFill>
                  <a:srgbClr val="000000"/>
                </a:solidFill>
                <a:ea typeface="微软雅黑" pitchFamily="34" charset="-122"/>
              </a:rPr>
              <a:t>порядка применения бюджетной классификации </a:t>
            </a:r>
            <a:r>
              <a:rPr lang="ru-RU" altLang="zh-CN" sz="800" b="1" dirty="0" smtClean="0">
                <a:solidFill>
                  <a:srgbClr val="000000"/>
                </a:solidFill>
                <a:ea typeface="微软雅黑" pitchFamily="34" charset="-122"/>
              </a:rPr>
              <a:t>РФ</a:t>
            </a:r>
          </a:p>
          <a:p>
            <a:pPr algn="ctr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58,5%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(+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30,2%)</a:t>
            </a:r>
            <a:endParaRPr lang="ru-RU" altLang="zh-CN" sz="1100" b="1" dirty="0">
              <a:solidFill>
                <a:schemeClr val="accent6"/>
              </a:solidFill>
              <a:ea typeface="微软雅黑" pitchFamily="34" charset="-122"/>
            </a:endParaRPr>
          </a:p>
        </p:txBody>
      </p:sp>
      <p:sp>
        <p:nvSpPr>
          <p:cNvPr id="128" name="Rectangle 65"/>
          <p:cNvSpPr>
            <a:spLocks noChangeArrowheads="1"/>
          </p:cNvSpPr>
          <p:nvPr/>
        </p:nvSpPr>
        <p:spPr bwMode="auto">
          <a:xfrm>
            <a:off x="6075463" y="843559"/>
            <a:ext cx="1592880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eaLnBrk="1" hangingPunct="1">
              <a:defRPr/>
            </a:pP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1 097,4</a:t>
            </a:r>
            <a:r>
              <a:rPr lang="ru-RU" altLang="zh-CN" sz="1400" b="1" dirty="0">
                <a:solidFill>
                  <a:schemeClr val="accent6"/>
                </a:solidFill>
                <a:ea typeface="微软雅黑" pitchFamily="34" charset="-122"/>
              </a:rPr>
              <a:t> </a:t>
            </a:r>
            <a:r>
              <a:rPr lang="ru-RU" altLang="zh-CN" sz="1200" b="1" dirty="0">
                <a:solidFill>
                  <a:schemeClr val="accent6"/>
                </a:solidFill>
                <a:ea typeface="微软雅黑" pitchFamily="34" charset="-122"/>
              </a:rPr>
              <a:t>млн. руб.</a:t>
            </a:r>
            <a:r>
              <a:rPr lang="ru-RU" altLang="zh-CN" sz="1200" b="1" dirty="0" smtClean="0">
                <a:solidFill>
                  <a:schemeClr val="accent6"/>
                </a:solidFill>
                <a:ea typeface="微软雅黑" pitchFamily="34" charset="-122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200" b="1" dirty="0" smtClean="0">
                <a:solidFill>
                  <a:schemeClr val="accent6"/>
                </a:solidFill>
                <a:ea typeface="微软雅黑" pitchFamily="34" charset="-122"/>
              </a:rPr>
              <a:t>(-192,9)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8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</a:t>
            </a:r>
            <a:r>
              <a:rPr lang="ru-RU" altLang="zh-CN" sz="800" b="1" dirty="0">
                <a:solidFill>
                  <a:srgbClr val="000000"/>
                </a:solidFill>
                <a:ea typeface="微软雅黑" pitchFamily="34" charset="-122"/>
              </a:rPr>
              <a:t>ГРБС порядка планирования бюджетных ассигнований и методики </a:t>
            </a:r>
            <a:r>
              <a:rPr lang="ru-RU" altLang="zh-CN" sz="800" b="1" dirty="0" smtClean="0">
                <a:solidFill>
                  <a:srgbClr val="000000"/>
                </a:solidFill>
                <a:ea typeface="微软雅黑" pitchFamily="34" charset="-122"/>
              </a:rPr>
              <a:t>ФО</a:t>
            </a:r>
          </a:p>
          <a:p>
            <a:pPr algn="ctr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14,6%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(+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4,2%)</a:t>
            </a:r>
            <a:endParaRPr lang="ru-RU" altLang="zh-CN" sz="1100" b="1" dirty="0">
              <a:solidFill>
                <a:schemeClr val="accent6"/>
              </a:solidFill>
              <a:ea typeface="微软雅黑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8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sp>
        <p:nvSpPr>
          <p:cNvPr id="130" name="Rectangle 65"/>
          <p:cNvSpPr>
            <a:spLocks noChangeArrowheads="1"/>
          </p:cNvSpPr>
          <p:nvPr/>
        </p:nvSpPr>
        <p:spPr bwMode="auto">
          <a:xfrm>
            <a:off x="7935997" y="2044467"/>
            <a:ext cx="112638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eaLnBrk="1" hangingPunct="1">
              <a:defRPr/>
            </a:pP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1 209,8</a:t>
            </a:r>
            <a:r>
              <a:rPr lang="ru-RU" altLang="zh-CN" sz="1400" b="1" dirty="0">
                <a:solidFill>
                  <a:schemeClr val="accent6"/>
                </a:solidFill>
                <a:ea typeface="微软雅黑" pitchFamily="34" charset="-122"/>
              </a:rPr>
              <a:t> </a:t>
            </a:r>
            <a:r>
              <a:rPr lang="ru-RU" altLang="zh-CN" sz="1200" b="1" dirty="0">
                <a:solidFill>
                  <a:schemeClr val="accent6"/>
                </a:solidFill>
                <a:ea typeface="微软雅黑" pitchFamily="34" charset="-122"/>
              </a:rPr>
              <a:t>млн. руб.</a:t>
            </a:r>
            <a:r>
              <a:rPr lang="ru-RU" altLang="zh-CN" sz="1200" b="1" dirty="0" smtClean="0">
                <a:solidFill>
                  <a:schemeClr val="accent6"/>
                </a:solidFill>
                <a:ea typeface="微软雅黑" pitchFamily="34" charset="-122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400" b="1" dirty="0" smtClean="0">
                <a:solidFill>
                  <a:schemeClr val="accent6"/>
                </a:solidFill>
                <a:ea typeface="微软雅黑" pitchFamily="34" charset="-122"/>
              </a:rPr>
              <a:t>(-2 209,0)</a:t>
            </a:r>
            <a:r>
              <a:rPr lang="ru-RU" altLang="zh-CN" sz="1200" b="1" dirty="0" smtClean="0">
                <a:solidFill>
                  <a:schemeClr val="accent6"/>
                </a:solidFill>
                <a:ea typeface="微软雅黑" pitchFamily="34" charset="-122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800" b="1" dirty="0" smtClean="0">
                <a:solidFill>
                  <a:srgbClr val="000000"/>
                </a:solidFill>
                <a:ea typeface="微软雅黑" pitchFamily="34" charset="-122"/>
              </a:rPr>
              <a:t>прочие </a:t>
            </a:r>
            <a:r>
              <a:rPr lang="ru-RU" altLang="zh-CN" sz="800" b="1" dirty="0">
                <a:solidFill>
                  <a:srgbClr val="000000"/>
                </a:solidFill>
                <a:ea typeface="微软雅黑" pitchFamily="34" charset="-122"/>
              </a:rPr>
              <a:t>нарушения и </a:t>
            </a:r>
            <a:r>
              <a:rPr lang="ru-RU" altLang="zh-CN" sz="800" b="1" dirty="0" smtClean="0">
                <a:solidFill>
                  <a:srgbClr val="000000"/>
                </a:solidFill>
                <a:ea typeface="微软雅黑" pitchFamily="34" charset="-122"/>
              </a:rPr>
              <a:t>недостатки</a:t>
            </a:r>
          </a:p>
          <a:p>
            <a:pPr algn="ctr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16,1 % </a:t>
            </a:r>
          </a:p>
          <a:p>
            <a:pPr algn="ctr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(-11,3%)</a:t>
            </a:r>
            <a:endParaRPr lang="ru-RU" altLang="zh-CN" sz="1100" b="1" dirty="0">
              <a:solidFill>
                <a:schemeClr val="accent6"/>
              </a:solidFill>
              <a:ea typeface="微软雅黑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b="1" dirty="0">
              <a:solidFill>
                <a:schemeClr val="accent6"/>
              </a:solidFill>
              <a:ea typeface="微软雅黑" pitchFamily="34" charset="-122"/>
            </a:endParaRPr>
          </a:p>
        </p:txBody>
      </p:sp>
      <p:pic>
        <p:nvPicPr>
          <p:cNvPr id="108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Line 37"/>
          <p:cNvSpPr>
            <a:spLocks noChangeShapeType="1"/>
          </p:cNvSpPr>
          <p:nvPr/>
        </p:nvSpPr>
        <p:spPr bwMode="auto">
          <a:xfrm rot="618245" flipH="1">
            <a:off x="1054689" y="3592087"/>
            <a:ext cx="359077" cy="3169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10" name="Line 37"/>
          <p:cNvSpPr>
            <a:spLocks noChangeShapeType="1"/>
          </p:cNvSpPr>
          <p:nvPr/>
        </p:nvSpPr>
        <p:spPr bwMode="auto">
          <a:xfrm rot="618245" flipH="1">
            <a:off x="5633516" y="3652754"/>
            <a:ext cx="390447" cy="6920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20" y="4611032"/>
            <a:ext cx="923925" cy="390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147" y="157311"/>
            <a:ext cx="611233" cy="390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555" y="4552726"/>
            <a:ext cx="1436808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68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010" y="4694542"/>
            <a:ext cx="1441153" cy="354746"/>
          </a:xfrm>
          <a:prstGeom prst="rect">
            <a:avLst/>
          </a:prstGeom>
        </p:spPr>
      </p:pic>
      <p:grpSp>
        <p:nvGrpSpPr>
          <p:cNvPr id="113" name="Group 9"/>
          <p:cNvGrpSpPr>
            <a:grpSpLocks/>
          </p:cNvGrpSpPr>
          <p:nvPr/>
        </p:nvGrpSpPr>
        <p:grpSpPr bwMode="auto">
          <a:xfrm>
            <a:off x="1274144" y="2208200"/>
            <a:ext cx="556318" cy="577169"/>
            <a:chOff x="2631" y="1054"/>
            <a:chExt cx="899" cy="936"/>
          </a:xfrm>
          <a:solidFill>
            <a:srgbClr val="C00000"/>
          </a:solidFill>
        </p:grpSpPr>
        <p:sp>
          <p:nvSpPr>
            <p:cNvPr id="114" name="Oval 10"/>
            <p:cNvSpPr>
              <a:spLocks noChangeArrowheads="1"/>
            </p:cNvSpPr>
            <p:nvPr/>
          </p:nvSpPr>
          <p:spPr bwMode="auto">
            <a:xfrm>
              <a:off x="2631" y="1054"/>
              <a:ext cx="899" cy="936"/>
            </a:xfrm>
            <a:prstGeom prst="ellipse">
              <a:avLst/>
            </a:prstGeom>
            <a:grpFill/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srgbClr val="1C1C1C"/>
                  </a:solidFill>
                </a:rPr>
                <a:t>5,8</a:t>
              </a:r>
              <a:r>
                <a:rPr lang="ru-RU" altLang="zh-CN" sz="1200" b="1" kern="0" dirty="0">
                  <a:solidFill>
                    <a:srgbClr val="1C1C1C"/>
                  </a:solidFill>
                </a:rPr>
                <a:t>%</a:t>
              </a:r>
              <a:endParaRPr lang="en-US" altLang="zh-CN" sz="1200" b="1" kern="0" dirty="0">
                <a:solidFill>
                  <a:srgbClr val="1C1C1C"/>
                </a:solidFill>
              </a:endParaRPr>
            </a:p>
          </p:txBody>
        </p:sp>
        <p:sp>
          <p:nvSpPr>
            <p:cNvPr id="117" name="Oval 13"/>
            <p:cNvSpPr>
              <a:spLocks noChangeArrowheads="1"/>
            </p:cNvSpPr>
            <p:nvPr/>
          </p:nvSpPr>
          <p:spPr bwMode="auto">
            <a:xfrm>
              <a:off x="2768" y="1098"/>
              <a:ext cx="480" cy="2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18" name="Group 14"/>
          <p:cNvGrpSpPr>
            <a:grpSpLocks/>
          </p:cNvGrpSpPr>
          <p:nvPr/>
        </p:nvGrpSpPr>
        <p:grpSpPr bwMode="auto">
          <a:xfrm>
            <a:off x="82572" y="3433491"/>
            <a:ext cx="824748" cy="649575"/>
            <a:chOff x="2080" y="1169"/>
            <a:chExt cx="1495" cy="1501"/>
          </a:xfrm>
          <a:solidFill>
            <a:schemeClr val="accent6">
              <a:lumMod val="75000"/>
            </a:schemeClr>
          </a:solidFill>
        </p:grpSpPr>
        <p:sp>
          <p:nvSpPr>
            <p:cNvPr id="119" name="Oval 15"/>
            <p:cNvSpPr>
              <a:spLocks noChangeArrowheads="1"/>
            </p:cNvSpPr>
            <p:nvPr/>
          </p:nvSpPr>
          <p:spPr bwMode="auto">
            <a:xfrm>
              <a:off x="2080" y="1169"/>
              <a:ext cx="1495" cy="1501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srgbClr val="FFFFFF"/>
                  </a:solidFill>
                  <a:ea typeface="微软雅黑" pitchFamily="34" charset="-122"/>
                </a:rPr>
                <a:t>19%</a:t>
              </a:r>
              <a:endParaRPr lang="ru-RU" altLang="zh-CN" sz="1200" b="1" kern="0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grpSp>
          <p:nvGrpSpPr>
            <p:cNvPr id="156" name="Group 16"/>
            <p:cNvGrpSpPr>
              <a:grpSpLocks/>
            </p:cNvGrpSpPr>
            <p:nvPr/>
          </p:nvGrpSpPr>
          <p:grpSpPr bwMode="auto">
            <a:xfrm>
              <a:off x="2536" y="1170"/>
              <a:ext cx="616" cy="543"/>
              <a:chOff x="1540" y="1843"/>
              <a:chExt cx="615" cy="541"/>
            </a:xfrm>
            <a:grpFill/>
          </p:grpSpPr>
          <p:sp>
            <p:nvSpPr>
              <p:cNvPr id="157" name="Freeform 17"/>
              <p:cNvSpPr>
                <a:spLocks/>
              </p:cNvSpPr>
              <p:nvPr/>
            </p:nvSpPr>
            <p:spPr bwMode="auto">
              <a:xfrm>
                <a:off x="1540" y="1843"/>
                <a:ext cx="615" cy="541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Oval 18"/>
              <p:cNvSpPr>
                <a:spLocks noChangeArrowheads="1"/>
              </p:cNvSpPr>
              <p:nvPr/>
            </p:nvSpPr>
            <p:spPr bwMode="auto">
              <a:xfrm>
                <a:off x="1771" y="1843"/>
                <a:ext cx="227" cy="20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4" name="Group 24"/>
          <p:cNvGrpSpPr>
            <a:grpSpLocks/>
          </p:cNvGrpSpPr>
          <p:nvPr/>
        </p:nvGrpSpPr>
        <p:grpSpPr bwMode="auto">
          <a:xfrm>
            <a:off x="3129055" y="4083066"/>
            <a:ext cx="604845" cy="527467"/>
            <a:chOff x="2420" y="1139"/>
            <a:chExt cx="518" cy="222"/>
          </a:xfrm>
        </p:grpSpPr>
        <p:sp>
          <p:nvSpPr>
            <p:cNvPr id="165" name="Oval 25"/>
            <p:cNvSpPr>
              <a:spLocks noChangeArrowheads="1"/>
            </p:cNvSpPr>
            <p:nvPr/>
          </p:nvSpPr>
          <p:spPr bwMode="auto">
            <a:xfrm>
              <a:off x="2420" y="1139"/>
              <a:ext cx="518" cy="222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808080"/>
                </a:gs>
              </a:gsLst>
              <a:lin ang="2700000" scaled="1"/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srgbClr val="1C1C1C"/>
                  </a:solidFill>
                </a:rPr>
                <a:t>9%</a:t>
              </a:r>
              <a:endParaRPr lang="en-US" altLang="zh-CN" sz="1200" b="1" kern="0" dirty="0">
                <a:solidFill>
                  <a:srgbClr val="1C1C1C"/>
                </a:solidFill>
              </a:endParaRPr>
            </a:p>
          </p:txBody>
        </p:sp>
        <p:sp>
          <p:nvSpPr>
            <p:cNvPr id="168" name="Oval 28"/>
            <p:cNvSpPr>
              <a:spLocks noChangeArrowheads="1"/>
            </p:cNvSpPr>
            <p:nvPr/>
          </p:nvSpPr>
          <p:spPr bwMode="auto">
            <a:xfrm>
              <a:off x="2577" y="1139"/>
              <a:ext cx="202" cy="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</p:grpSp>
      <p:sp>
        <p:nvSpPr>
          <p:cNvPr id="175" name="Line 35"/>
          <p:cNvSpPr>
            <a:spLocks noChangeShapeType="1"/>
          </p:cNvSpPr>
          <p:nvPr/>
        </p:nvSpPr>
        <p:spPr bwMode="auto">
          <a:xfrm rot="618245">
            <a:off x="2705844" y="4366268"/>
            <a:ext cx="340817" cy="354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76" name="Line 36"/>
          <p:cNvSpPr>
            <a:spLocks noChangeShapeType="1"/>
          </p:cNvSpPr>
          <p:nvPr/>
        </p:nvSpPr>
        <p:spPr bwMode="auto">
          <a:xfrm rot="618245" flipV="1">
            <a:off x="2276488" y="2902585"/>
            <a:ext cx="27053" cy="34551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88" name="Rectangle 65"/>
          <p:cNvSpPr>
            <a:spLocks noChangeArrowheads="1"/>
          </p:cNvSpPr>
          <p:nvPr/>
        </p:nvSpPr>
        <p:spPr bwMode="auto">
          <a:xfrm>
            <a:off x="105970" y="2161247"/>
            <a:ext cx="119294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59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ед. 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(-36) 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порядка размещения в Интернет сведений МУ</a:t>
            </a:r>
            <a:endParaRPr lang="zh-CN" altLang="en-US" sz="11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grpSp>
        <p:nvGrpSpPr>
          <p:cNvPr id="198" name="Group 451"/>
          <p:cNvGrpSpPr>
            <a:grpSpLocks/>
          </p:cNvGrpSpPr>
          <p:nvPr/>
        </p:nvGrpSpPr>
        <p:grpSpPr bwMode="auto">
          <a:xfrm>
            <a:off x="1441287" y="3317991"/>
            <a:ext cx="1489665" cy="1245394"/>
            <a:chOff x="2226" y="2750"/>
            <a:chExt cx="1290" cy="1046"/>
          </a:xfrm>
        </p:grpSpPr>
        <p:sp>
          <p:nvSpPr>
            <p:cNvPr id="199" name="Oval 40"/>
            <p:cNvSpPr>
              <a:spLocks noChangeArrowheads="1"/>
            </p:cNvSpPr>
            <p:nvPr/>
          </p:nvSpPr>
          <p:spPr bwMode="auto">
            <a:xfrm>
              <a:off x="2338" y="3339"/>
              <a:ext cx="1084" cy="4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spcBef>
                  <a:spcPct val="20000"/>
                </a:spcBef>
                <a:buClr>
                  <a:srgbClr val="E1B40C"/>
                </a:buClr>
                <a:defRPr/>
              </a:pPr>
              <a:endParaRPr lang="zh-CN" altLang="zh-CN" sz="105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0" name="Oval 44"/>
            <p:cNvSpPr>
              <a:spLocks noChangeArrowheads="1"/>
            </p:cNvSpPr>
            <p:nvPr/>
          </p:nvSpPr>
          <p:spPr bwMode="gray">
            <a:xfrm>
              <a:off x="2226" y="2750"/>
              <a:ext cx="1290" cy="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875F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в количественном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( </a:t>
              </a: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310 </a:t>
              </a: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ед.)</a:t>
              </a:r>
              <a:endParaRPr lang="zh-CN" altLang="en-US" sz="1200" b="1" kern="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pic>
          <p:nvPicPr>
            <p:cNvPr id="201" name="Picture 45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11" y="2764"/>
              <a:ext cx="7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2" name="Group 46"/>
            <p:cNvGrpSpPr>
              <a:grpSpLocks/>
            </p:cNvGrpSpPr>
            <p:nvPr/>
          </p:nvGrpSpPr>
          <p:grpSpPr bwMode="auto">
            <a:xfrm rot="-1297425" flipH="1" flipV="1">
              <a:off x="2486" y="3429"/>
              <a:ext cx="793" cy="190"/>
              <a:chOff x="2532" y="1051"/>
              <a:chExt cx="893" cy="246"/>
            </a:xfrm>
          </p:grpSpPr>
          <p:grpSp>
            <p:nvGrpSpPr>
              <p:cNvPr id="203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9" name="AutoShape 4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" name="AutoShape 4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1" name="AutoShape 5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" name="AutoShape 5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4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5" name="AutoShape 5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" name="AutoShape 5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" name="AutoShape 5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" name="AutoShape 5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71" name="Line 37"/>
          <p:cNvSpPr>
            <a:spLocks noChangeShapeType="1"/>
          </p:cNvSpPr>
          <p:nvPr/>
        </p:nvSpPr>
        <p:spPr bwMode="auto">
          <a:xfrm rot="618245" flipH="1" flipV="1">
            <a:off x="1534268" y="2930591"/>
            <a:ext cx="135144" cy="38764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1938502" y="703922"/>
            <a:ext cx="113308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30 ед. 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(+14)</a:t>
            </a:r>
            <a:endParaRPr lang="ru-RU" altLang="zh-CN" sz="1100" b="1" dirty="0">
              <a:solidFill>
                <a:schemeClr val="accent6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100" b="1" dirty="0" err="1" smtClean="0">
                <a:solidFill>
                  <a:srgbClr val="000000"/>
                </a:solidFill>
                <a:ea typeface="微软雅黑" pitchFamily="34" charset="-122"/>
              </a:rPr>
              <a:t>непредоставление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на экспертизу в МКСО решений о внесении изменений в бюджет  </a:t>
            </a:r>
          </a:p>
        </p:txBody>
      </p:sp>
      <p:sp>
        <p:nvSpPr>
          <p:cNvPr id="74" name="Rectangle 65"/>
          <p:cNvSpPr>
            <a:spLocks noChangeArrowheads="1"/>
          </p:cNvSpPr>
          <p:nvPr/>
        </p:nvSpPr>
        <p:spPr bwMode="auto">
          <a:xfrm>
            <a:off x="2874174" y="2938843"/>
            <a:ext cx="10538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200" b="1" dirty="0" smtClean="0">
                <a:solidFill>
                  <a:schemeClr val="accent6"/>
                </a:solidFill>
                <a:ea typeface="微软雅黑" pitchFamily="34" charset="-122"/>
              </a:rPr>
              <a:t>27 </a:t>
            </a:r>
            <a:r>
              <a:rPr lang="ru-RU" altLang="zh-CN" sz="1200" b="1" dirty="0">
                <a:solidFill>
                  <a:schemeClr val="accent6"/>
                </a:solidFill>
                <a:ea typeface="微软雅黑" pitchFamily="34" charset="-122"/>
              </a:rPr>
              <a:t>ед</a:t>
            </a:r>
            <a:r>
              <a:rPr lang="ru-RU" altLang="zh-CN" sz="1200" b="1" dirty="0" smtClean="0">
                <a:solidFill>
                  <a:schemeClr val="accent6"/>
                </a:solidFill>
                <a:ea typeface="微软雅黑" pitchFamily="34" charset="-122"/>
              </a:rPr>
              <a:t>. (+9)</a:t>
            </a:r>
            <a:endParaRPr lang="ru-RU" altLang="zh-CN" sz="1200" b="1" dirty="0">
              <a:solidFill>
                <a:schemeClr val="accent6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200" b="1" dirty="0" smtClean="0">
                <a:solidFill>
                  <a:srgbClr val="000000"/>
                </a:solidFill>
                <a:ea typeface="微软雅黑" pitchFamily="34" charset="-122"/>
              </a:rPr>
              <a:t>нарушения в части кассового </a:t>
            </a:r>
            <a:r>
              <a:rPr lang="ru-RU" altLang="zh-CN" sz="1200" b="1" dirty="0">
                <a:solidFill>
                  <a:srgbClr val="000000"/>
                </a:solidFill>
                <a:ea typeface="微软雅黑" pitchFamily="34" charset="-122"/>
              </a:rPr>
              <a:t>плана</a:t>
            </a:r>
          </a:p>
        </p:txBody>
      </p:sp>
      <p:sp>
        <p:nvSpPr>
          <p:cNvPr id="75" name="Rectangle 65"/>
          <p:cNvSpPr>
            <a:spLocks noChangeArrowheads="1"/>
          </p:cNvSpPr>
          <p:nvPr/>
        </p:nvSpPr>
        <p:spPr bwMode="auto">
          <a:xfrm>
            <a:off x="931592" y="151752"/>
            <a:ext cx="8104904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2200" b="1" dirty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Основные нарушения в ходе исполнения </a:t>
            </a:r>
            <a:r>
              <a:rPr lang="ru-RU" altLang="zh-CN" sz="2200" b="1" dirty="0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бюджета, </a:t>
            </a:r>
            <a:r>
              <a:rPr lang="ru-RU" altLang="zh-CN" sz="1400" b="1" dirty="0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к 2020 г.</a:t>
            </a:r>
            <a:endParaRPr lang="ru-RU" altLang="zh-CN" sz="1400" b="1" dirty="0">
              <a:solidFill>
                <a:prstClr val="black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6" name="Group 451"/>
          <p:cNvGrpSpPr>
            <a:grpSpLocks/>
          </p:cNvGrpSpPr>
          <p:nvPr/>
        </p:nvGrpSpPr>
        <p:grpSpPr bwMode="auto">
          <a:xfrm>
            <a:off x="5762537" y="3016554"/>
            <a:ext cx="1538287" cy="1266825"/>
            <a:chOff x="2130" y="2732"/>
            <a:chExt cx="1292" cy="1064"/>
          </a:xfrm>
        </p:grpSpPr>
        <p:sp>
          <p:nvSpPr>
            <p:cNvPr id="77" name="Oval 40"/>
            <p:cNvSpPr>
              <a:spLocks noChangeArrowheads="1"/>
            </p:cNvSpPr>
            <p:nvPr/>
          </p:nvSpPr>
          <p:spPr bwMode="auto">
            <a:xfrm>
              <a:off x="2338" y="3339"/>
              <a:ext cx="1084" cy="4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spcBef>
                  <a:spcPct val="20000"/>
                </a:spcBef>
                <a:buClr>
                  <a:srgbClr val="E1B40C"/>
                </a:buClr>
                <a:defRPr/>
              </a:pPr>
              <a:endParaRPr lang="zh-CN" altLang="zh-CN" sz="105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Oval 44"/>
            <p:cNvSpPr>
              <a:spLocks noChangeArrowheads="1"/>
            </p:cNvSpPr>
            <p:nvPr/>
          </p:nvSpPr>
          <p:spPr bwMode="gray">
            <a:xfrm>
              <a:off x="2130" y="2750"/>
              <a:ext cx="1210" cy="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875F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в </a:t>
              </a: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количественно 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- суммовом</a:t>
              </a:r>
              <a:endParaRPr lang="ru-RU" altLang="zh-CN" sz="1200" b="1" kern="0" dirty="0">
                <a:solidFill>
                  <a:prstClr val="black"/>
                </a:solidFill>
                <a:ea typeface="微软雅黑" pitchFamily="34" charset="-122"/>
              </a:endParaRP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13 </a:t>
              </a: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880,1 млн. руб. 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 (+742,9)</a:t>
              </a:r>
            </a:p>
          </p:txBody>
        </p:sp>
        <p:pic>
          <p:nvPicPr>
            <p:cNvPr id="79" name="Picture 45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20" y="2732"/>
              <a:ext cx="73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Group 46"/>
            <p:cNvGrpSpPr>
              <a:grpSpLocks/>
            </p:cNvGrpSpPr>
            <p:nvPr/>
          </p:nvGrpSpPr>
          <p:grpSpPr bwMode="auto">
            <a:xfrm rot="-1297425" flipH="1" flipV="1">
              <a:off x="2486" y="3429"/>
              <a:ext cx="793" cy="190"/>
              <a:chOff x="2532" y="1051"/>
              <a:chExt cx="893" cy="246"/>
            </a:xfrm>
          </p:grpSpPr>
          <p:grpSp>
            <p:nvGrpSpPr>
              <p:cNvPr id="81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7" name="AutoShape 4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AutoShape 4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AutoShape 5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AutoShape 5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3" name="AutoShape 5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AutoShape 5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AutoShape 5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AutoShape 5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93" name="Group 16"/>
          <p:cNvGrpSpPr>
            <a:grpSpLocks/>
          </p:cNvGrpSpPr>
          <p:nvPr/>
        </p:nvGrpSpPr>
        <p:grpSpPr bwMode="auto">
          <a:xfrm rot="10800000" flipV="1">
            <a:off x="4824107" y="3541641"/>
            <a:ext cx="368819" cy="179196"/>
            <a:chOff x="1431" y="1843"/>
            <a:chExt cx="1233" cy="812"/>
          </a:xfrm>
        </p:grpSpPr>
        <p:sp>
          <p:nvSpPr>
            <p:cNvPr id="94" name="Freeform 17"/>
            <p:cNvSpPr>
              <a:spLocks/>
            </p:cNvSpPr>
            <p:nvPr/>
          </p:nvSpPr>
          <p:spPr bwMode="auto">
            <a:xfrm>
              <a:off x="1431" y="1843"/>
              <a:ext cx="907" cy="295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596 w 4756"/>
                <a:gd name="T19" fmla="*/ 712 h 1576"/>
                <a:gd name="T20" fmla="*/ 688 w 4756"/>
                <a:gd name="T21" fmla="*/ 630 h 1576"/>
                <a:gd name="T22" fmla="*/ 784 w 4756"/>
                <a:gd name="T23" fmla="*/ 550 h 1576"/>
                <a:gd name="T24" fmla="*/ 884 w 4756"/>
                <a:gd name="T25" fmla="*/ 476 h 1576"/>
                <a:gd name="T26" fmla="*/ 986 w 4756"/>
                <a:gd name="T27" fmla="*/ 406 h 1576"/>
                <a:gd name="T28" fmla="*/ 1092 w 4756"/>
                <a:gd name="T29" fmla="*/ 342 h 1576"/>
                <a:gd name="T30" fmla="*/ 1202 w 4756"/>
                <a:gd name="T31" fmla="*/ 282 h 1576"/>
                <a:gd name="T32" fmla="*/ 1316 w 4756"/>
                <a:gd name="T33" fmla="*/ 228 h 1576"/>
                <a:gd name="T34" fmla="*/ 1374 w 4756"/>
                <a:gd name="T35" fmla="*/ 202 h 1576"/>
                <a:gd name="T36" fmla="*/ 1490 w 4756"/>
                <a:gd name="T37" fmla="*/ 156 h 1576"/>
                <a:gd name="T38" fmla="*/ 1610 w 4756"/>
                <a:gd name="T39" fmla="*/ 116 h 1576"/>
                <a:gd name="T40" fmla="*/ 1732 w 4756"/>
                <a:gd name="T41" fmla="*/ 80 h 1576"/>
                <a:gd name="T42" fmla="*/ 1858 w 4756"/>
                <a:gd name="T43" fmla="*/ 52 h 1576"/>
                <a:gd name="T44" fmla="*/ 1984 w 4756"/>
                <a:gd name="T45" fmla="*/ 30 h 1576"/>
                <a:gd name="T46" fmla="*/ 2114 w 4756"/>
                <a:gd name="T47" fmla="*/ 12 h 1576"/>
                <a:gd name="T48" fmla="*/ 2246 w 4756"/>
                <a:gd name="T49" fmla="*/ 2 h 1576"/>
                <a:gd name="T50" fmla="*/ 2378 w 4756"/>
                <a:gd name="T51" fmla="*/ 0 h 1576"/>
                <a:gd name="T52" fmla="*/ 2444 w 4756"/>
                <a:gd name="T53" fmla="*/ 0 h 1576"/>
                <a:gd name="T54" fmla="*/ 2576 w 4756"/>
                <a:gd name="T55" fmla="*/ 8 h 1576"/>
                <a:gd name="T56" fmla="*/ 2706 w 4756"/>
                <a:gd name="T57" fmla="*/ 20 h 1576"/>
                <a:gd name="T58" fmla="*/ 2834 w 4756"/>
                <a:gd name="T59" fmla="*/ 40 h 1576"/>
                <a:gd name="T60" fmla="*/ 2962 w 4756"/>
                <a:gd name="T61" fmla="*/ 66 h 1576"/>
                <a:gd name="T62" fmla="*/ 3084 w 4756"/>
                <a:gd name="T63" fmla="*/ 98 h 1576"/>
                <a:gd name="T64" fmla="*/ 3206 w 4756"/>
                <a:gd name="T65" fmla="*/ 136 h 1576"/>
                <a:gd name="T66" fmla="*/ 3324 w 4756"/>
                <a:gd name="T67" fmla="*/ 178 h 1576"/>
                <a:gd name="T68" fmla="*/ 3382 w 4756"/>
                <a:gd name="T69" fmla="*/ 202 h 1576"/>
                <a:gd name="T70" fmla="*/ 3498 w 4756"/>
                <a:gd name="T71" fmla="*/ 254 h 1576"/>
                <a:gd name="T72" fmla="*/ 3608 w 4756"/>
                <a:gd name="T73" fmla="*/ 312 h 1576"/>
                <a:gd name="T74" fmla="*/ 3716 w 4756"/>
                <a:gd name="T75" fmla="*/ 374 h 1576"/>
                <a:gd name="T76" fmla="*/ 3822 w 4756"/>
                <a:gd name="T77" fmla="*/ 440 h 1576"/>
                <a:gd name="T78" fmla="*/ 3922 w 4756"/>
                <a:gd name="T79" fmla="*/ 512 h 1576"/>
                <a:gd name="T80" fmla="*/ 4020 w 4756"/>
                <a:gd name="T81" fmla="*/ 590 h 1576"/>
                <a:gd name="T82" fmla="*/ 4114 w 4756"/>
                <a:gd name="T83" fmla="*/ 670 h 1576"/>
                <a:gd name="T84" fmla="*/ 4204 w 4756"/>
                <a:gd name="T85" fmla="*/ 756 h 1576"/>
                <a:gd name="T86" fmla="*/ 4246 w 4756"/>
                <a:gd name="T87" fmla="*/ 800 h 1576"/>
                <a:gd name="T88" fmla="*/ 4330 w 4756"/>
                <a:gd name="T89" fmla="*/ 892 h 1576"/>
                <a:gd name="T90" fmla="*/ 4410 w 4756"/>
                <a:gd name="T91" fmla="*/ 988 h 1576"/>
                <a:gd name="T92" fmla="*/ 4484 w 4756"/>
                <a:gd name="T93" fmla="*/ 1086 h 1576"/>
                <a:gd name="T94" fmla="*/ 4552 w 4756"/>
                <a:gd name="T95" fmla="*/ 1190 h 1576"/>
                <a:gd name="T96" fmla="*/ 4618 w 4756"/>
                <a:gd name="T97" fmla="*/ 1296 h 1576"/>
                <a:gd name="T98" fmla="*/ 4678 w 4756"/>
                <a:gd name="T99" fmla="*/ 1406 h 1576"/>
                <a:gd name="T100" fmla="*/ 4732 w 4756"/>
                <a:gd name="T101" fmla="*/ 1518 h 1576"/>
                <a:gd name="T102" fmla="*/ 0 w 4756"/>
                <a:gd name="T103" fmla="*/ 1576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95" name="Oval 18"/>
            <p:cNvSpPr>
              <a:spLocks noChangeArrowheads="1"/>
            </p:cNvSpPr>
            <p:nvPr/>
          </p:nvSpPr>
          <p:spPr bwMode="auto">
            <a:xfrm flipV="1">
              <a:off x="2123" y="2439"/>
              <a:ext cx="541" cy="2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99" name="Group 11"/>
          <p:cNvGrpSpPr>
            <a:grpSpLocks/>
          </p:cNvGrpSpPr>
          <p:nvPr/>
        </p:nvGrpSpPr>
        <p:grpSpPr bwMode="auto">
          <a:xfrm>
            <a:off x="6033625" y="2365658"/>
            <a:ext cx="480141" cy="198821"/>
            <a:chOff x="1431" y="1540"/>
            <a:chExt cx="762" cy="417"/>
          </a:xfrm>
        </p:grpSpPr>
        <p:sp>
          <p:nvSpPr>
            <p:cNvPr id="100" name="Freeform 12"/>
            <p:cNvSpPr>
              <a:spLocks/>
            </p:cNvSpPr>
            <p:nvPr/>
          </p:nvSpPr>
          <p:spPr bwMode="auto">
            <a:xfrm>
              <a:off x="1431" y="1540"/>
              <a:ext cx="762" cy="192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596 w 4756"/>
                <a:gd name="T19" fmla="*/ 712 h 1576"/>
                <a:gd name="T20" fmla="*/ 688 w 4756"/>
                <a:gd name="T21" fmla="*/ 630 h 1576"/>
                <a:gd name="T22" fmla="*/ 784 w 4756"/>
                <a:gd name="T23" fmla="*/ 550 h 1576"/>
                <a:gd name="T24" fmla="*/ 884 w 4756"/>
                <a:gd name="T25" fmla="*/ 476 h 1576"/>
                <a:gd name="T26" fmla="*/ 986 w 4756"/>
                <a:gd name="T27" fmla="*/ 406 h 1576"/>
                <a:gd name="T28" fmla="*/ 1092 w 4756"/>
                <a:gd name="T29" fmla="*/ 342 h 1576"/>
                <a:gd name="T30" fmla="*/ 1202 w 4756"/>
                <a:gd name="T31" fmla="*/ 282 h 1576"/>
                <a:gd name="T32" fmla="*/ 1316 w 4756"/>
                <a:gd name="T33" fmla="*/ 228 h 1576"/>
                <a:gd name="T34" fmla="*/ 1374 w 4756"/>
                <a:gd name="T35" fmla="*/ 202 h 1576"/>
                <a:gd name="T36" fmla="*/ 1490 w 4756"/>
                <a:gd name="T37" fmla="*/ 156 h 1576"/>
                <a:gd name="T38" fmla="*/ 1610 w 4756"/>
                <a:gd name="T39" fmla="*/ 116 h 1576"/>
                <a:gd name="T40" fmla="*/ 1732 w 4756"/>
                <a:gd name="T41" fmla="*/ 80 h 1576"/>
                <a:gd name="T42" fmla="*/ 1858 w 4756"/>
                <a:gd name="T43" fmla="*/ 52 h 1576"/>
                <a:gd name="T44" fmla="*/ 1984 w 4756"/>
                <a:gd name="T45" fmla="*/ 30 h 1576"/>
                <a:gd name="T46" fmla="*/ 2114 w 4756"/>
                <a:gd name="T47" fmla="*/ 12 h 1576"/>
                <a:gd name="T48" fmla="*/ 2246 w 4756"/>
                <a:gd name="T49" fmla="*/ 2 h 1576"/>
                <a:gd name="T50" fmla="*/ 2378 w 4756"/>
                <a:gd name="T51" fmla="*/ 0 h 1576"/>
                <a:gd name="T52" fmla="*/ 2444 w 4756"/>
                <a:gd name="T53" fmla="*/ 0 h 1576"/>
                <a:gd name="T54" fmla="*/ 2576 w 4756"/>
                <a:gd name="T55" fmla="*/ 8 h 1576"/>
                <a:gd name="T56" fmla="*/ 2706 w 4756"/>
                <a:gd name="T57" fmla="*/ 20 h 1576"/>
                <a:gd name="T58" fmla="*/ 2834 w 4756"/>
                <a:gd name="T59" fmla="*/ 40 h 1576"/>
                <a:gd name="T60" fmla="*/ 2962 w 4756"/>
                <a:gd name="T61" fmla="*/ 66 h 1576"/>
                <a:gd name="T62" fmla="*/ 3084 w 4756"/>
                <a:gd name="T63" fmla="*/ 98 h 1576"/>
                <a:gd name="T64" fmla="*/ 3206 w 4756"/>
                <a:gd name="T65" fmla="*/ 136 h 1576"/>
                <a:gd name="T66" fmla="*/ 3324 w 4756"/>
                <a:gd name="T67" fmla="*/ 178 h 1576"/>
                <a:gd name="T68" fmla="*/ 3382 w 4756"/>
                <a:gd name="T69" fmla="*/ 202 h 1576"/>
                <a:gd name="T70" fmla="*/ 3498 w 4756"/>
                <a:gd name="T71" fmla="*/ 254 h 1576"/>
                <a:gd name="T72" fmla="*/ 3608 w 4756"/>
                <a:gd name="T73" fmla="*/ 312 h 1576"/>
                <a:gd name="T74" fmla="*/ 3716 w 4756"/>
                <a:gd name="T75" fmla="*/ 374 h 1576"/>
                <a:gd name="T76" fmla="*/ 3822 w 4756"/>
                <a:gd name="T77" fmla="*/ 440 h 1576"/>
                <a:gd name="T78" fmla="*/ 3922 w 4756"/>
                <a:gd name="T79" fmla="*/ 512 h 1576"/>
                <a:gd name="T80" fmla="*/ 4020 w 4756"/>
                <a:gd name="T81" fmla="*/ 590 h 1576"/>
                <a:gd name="T82" fmla="*/ 4114 w 4756"/>
                <a:gd name="T83" fmla="*/ 670 h 1576"/>
                <a:gd name="T84" fmla="*/ 4204 w 4756"/>
                <a:gd name="T85" fmla="*/ 756 h 1576"/>
                <a:gd name="T86" fmla="*/ 4246 w 4756"/>
                <a:gd name="T87" fmla="*/ 800 h 1576"/>
                <a:gd name="T88" fmla="*/ 4330 w 4756"/>
                <a:gd name="T89" fmla="*/ 892 h 1576"/>
                <a:gd name="T90" fmla="*/ 4410 w 4756"/>
                <a:gd name="T91" fmla="*/ 988 h 1576"/>
                <a:gd name="T92" fmla="*/ 4484 w 4756"/>
                <a:gd name="T93" fmla="*/ 1086 h 1576"/>
                <a:gd name="T94" fmla="*/ 4552 w 4756"/>
                <a:gd name="T95" fmla="*/ 1190 h 1576"/>
                <a:gd name="T96" fmla="*/ 4618 w 4756"/>
                <a:gd name="T97" fmla="*/ 1296 h 1576"/>
                <a:gd name="T98" fmla="*/ 4678 w 4756"/>
                <a:gd name="T99" fmla="*/ 1406 h 1576"/>
                <a:gd name="T100" fmla="*/ 4732 w 4756"/>
                <a:gd name="T101" fmla="*/ 1518 h 1576"/>
                <a:gd name="T102" fmla="*/ 0 w 4756"/>
                <a:gd name="T103" fmla="*/ 1576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sz="1100" kern="0">
                <a:solidFill>
                  <a:srgbClr val="000000"/>
                </a:solidFill>
              </a:endParaRPr>
            </a:p>
          </p:txBody>
        </p:sp>
        <p:sp>
          <p:nvSpPr>
            <p:cNvPr id="101" name="Oval 13"/>
            <p:cNvSpPr>
              <a:spLocks noChangeArrowheads="1"/>
            </p:cNvSpPr>
            <p:nvPr/>
          </p:nvSpPr>
          <p:spPr bwMode="auto">
            <a:xfrm flipH="1">
              <a:off x="2084" y="1843"/>
              <a:ext cx="109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sz="11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05" name="Group 21"/>
          <p:cNvGrpSpPr>
            <a:grpSpLocks/>
          </p:cNvGrpSpPr>
          <p:nvPr/>
        </p:nvGrpSpPr>
        <p:grpSpPr bwMode="auto">
          <a:xfrm rot="10800000" flipV="1">
            <a:off x="5090386" y="4563386"/>
            <a:ext cx="276097" cy="134790"/>
            <a:chOff x="1688" y="1841"/>
            <a:chExt cx="1481" cy="295"/>
          </a:xfrm>
        </p:grpSpPr>
        <p:sp>
          <p:nvSpPr>
            <p:cNvPr id="106" name="Freeform 22"/>
            <p:cNvSpPr>
              <a:spLocks/>
            </p:cNvSpPr>
            <p:nvPr/>
          </p:nvSpPr>
          <p:spPr bwMode="auto">
            <a:xfrm>
              <a:off x="1688" y="1841"/>
              <a:ext cx="1108" cy="295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596 w 4756"/>
                <a:gd name="T19" fmla="*/ 712 h 1576"/>
                <a:gd name="T20" fmla="*/ 688 w 4756"/>
                <a:gd name="T21" fmla="*/ 630 h 1576"/>
                <a:gd name="T22" fmla="*/ 784 w 4756"/>
                <a:gd name="T23" fmla="*/ 550 h 1576"/>
                <a:gd name="T24" fmla="*/ 884 w 4756"/>
                <a:gd name="T25" fmla="*/ 476 h 1576"/>
                <a:gd name="T26" fmla="*/ 986 w 4756"/>
                <a:gd name="T27" fmla="*/ 406 h 1576"/>
                <a:gd name="T28" fmla="*/ 1092 w 4756"/>
                <a:gd name="T29" fmla="*/ 342 h 1576"/>
                <a:gd name="T30" fmla="*/ 1202 w 4756"/>
                <a:gd name="T31" fmla="*/ 282 h 1576"/>
                <a:gd name="T32" fmla="*/ 1316 w 4756"/>
                <a:gd name="T33" fmla="*/ 228 h 1576"/>
                <a:gd name="T34" fmla="*/ 1374 w 4756"/>
                <a:gd name="T35" fmla="*/ 202 h 1576"/>
                <a:gd name="T36" fmla="*/ 1490 w 4756"/>
                <a:gd name="T37" fmla="*/ 156 h 1576"/>
                <a:gd name="T38" fmla="*/ 1610 w 4756"/>
                <a:gd name="T39" fmla="*/ 116 h 1576"/>
                <a:gd name="T40" fmla="*/ 1732 w 4756"/>
                <a:gd name="T41" fmla="*/ 80 h 1576"/>
                <a:gd name="T42" fmla="*/ 1858 w 4756"/>
                <a:gd name="T43" fmla="*/ 52 h 1576"/>
                <a:gd name="T44" fmla="*/ 1984 w 4756"/>
                <a:gd name="T45" fmla="*/ 30 h 1576"/>
                <a:gd name="T46" fmla="*/ 2114 w 4756"/>
                <a:gd name="T47" fmla="*/ 12 h 1576"/>
                <a:gd name="T48" fmla="*/ 2246 w 4756"/>
                <a:gd name="T49" fmla="*/ 2 h 1576"/>
                <a:gd name="T50" fmla="*/ 2378 w 4756"/>
                <a:gd name="T51" fmla="*/ 0 h 1576"/>
                <a:gd name="T52" fmla="*/ 2444 w 4756"/>
                <a:gd name="T53" fmla="*/ 0 h 1576"/>
                <a:gd name="T54" fmla="*/ 2576 w 4756"/>
                <a:gd name="T55" fmla="*/ 8 h 1576"/>
                <a:gd name="T56" fmla="*/ 2706 w 4756"/>
                <a:gd name="T57" fmla="*/ 20 h 1576"/>
                <a:gd name="T58" fmla="*/ 2834 w 4756"/>
                <a:gd name="T59" fmla="*/ 40 h 1576"/>
                <a:gd name="T60" fmla="*/ 2962 w 4756"/>
                <a:gd name="T61" fmla="*/ 66 h 1576"/>
                <a:gd name="T62" fmla="*/ 3084 w 4756"/>
                <a:gd name="T63" fmla="*/ 98 h 1576"/>
                <a:gd name="T64" fmla="*/ 3206 w 4756"/>
                <a:gd name="T65" fmla="*/ 136 h 1576"/>
                <a:gd name="T66" fmla="*/ 3324 w 4756"/>
                <a:gd name="T67" fmla="*/ 178 h 1576"/>
                <a:gd name="T68" fmla="*/ 3382 w 4756"/>
                <a:gd name="T69" fmla="*/ 202 h 1576"/>
                <a:gd name="T70" fmla="*/ 3498 w 4756"/>
                <a:gd name="T71" fmla="*/ 254 h 1576"/>
                <a:gd name="T72" fmla="*/ 3608 w 4756"/>
                <a:gd name="T73" fmla="*/ 312 h 1576"/>
                <a:gd name="T74" fmla="*/ 3716 w 4756"/>
                <a:gd name="T75" fmla="*/ 374 h 1576"/>
                <a:gd name="T76" fmla="*/ 3822 w 4756"/>
                <a:gd name="T77" fmla="*/ 440 h 1576"/>
                <a:gd name="T78" fmla="*/ 3922 w 4756"/>
                <a:gd name="T79" fmla="*/ 512 h 1576"/>
                <a:gd name="T80" fmla="*/ 4020 w 4756"/>
                <a:gd name="T81" fmla="*/ 590 h 1576"/>
                <a:gd name="T82" fmla="*/ 4114 w 4756"/>
                <a:gd name="T83" fmla="*/ 670 h 1576"/>
                <a:gd name="T84" fmla="*/ 4204 w 4756"/>
                <a:gd name="T85" fmla="*/ 756 h 1576"/>
                <a:gd name="T86" fmla="*/ 4246 w 4756"/>
                <a:gd name="T87" fmla="*/ 800 h 1576"/>
                <a:gd name="T88" fmla="*/ 4330 w 4756"/>
                <a:gd name="T89" fmla="*/ 892 h 1576"/>
                <a:gd name="T90" fmla="*/ 4410 w 4756"/>
                <a:gd name="T91" fmla="*/ 988 h 1576"/>
                <a:gd name="T92" fmla="*/ 4484 w 4756"/>
                <a:gd name="T93" fmla="*/ 1086 h 1576"/>
                <a:gd name="T94" fmla="*/ 4552 w 4756"/>
                <a:gd name="T95" fmla="*/ 1190 h 1576"/>
                <a:gd name="T96" fmla="*/ 4618 w 4756"/>
                <a:gd name="T97" fmla="*/ 1296 h 1576"/>
                <a:gd name="T98" fmla="*/ 4678 w 4756"/>
                <a:gd name="T99" fmla="*/ 1406 h 1576"/>
                <a:gd name="T100" fmla="*/ 4732 w 4756"/>
                <a:gd name="T101" fmla="*/ 1518 h 1576"/>
                <a:gd name="T102" fmla="*/ 0 w 4756"/>
                <a:gd name="T103" fmla="*/ 1576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107" name="Oval 23"/>
            <p:cNvSpPr>
              <a:spLocks noChangeArrowheads="1"/>
            </p:cNvSpPr>
            <p:nvPr/>
          </p:nvSpPr>
          <p:spPr bwMode="auto">
            <a:xfrm flipV="1">
              <a:off x="2350" y="1979"/>
              <a:ext cx="819" cy="9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21" name="Group 24"/>
          <p:cNvGrpSpPr>
            <a:grpSpLocks/>
          </p:cNvGrpSpPr>
          <p:nvPr/>
        </p:nvGrpSpPr>
        <p:grpSpPr bwMode="auto">
          <a:xfrm rot="10800000" flipH="1" flipV="1">
            <a:off x="8283933" y="3686434"/>
            <a:ext cx="725936" cy="785792"/>
            <a:chOff x="2426" y="1169"/>
            <a:chExt cx="3039" cy="2446"/>
          </a:xfrm>
        </p:grpSpPr>
        <p:sp>
          <p:nvSpPr>
            <p:cNvPr id="122" name="Oval 25"/>
            <p:cNvSpPr>
              <a:spLocks noChangeArrowheads="1"/>
            </p:cNvSpPr>
            <p:nvPr/>
          </p:nvSpPr>
          <p:spPr bwMode="auto">
            <a:xfrm>
              <a:off x="2931" y="1643"/>
              <a:ext cx="2534" cy="19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100" b="1" kern="0" dirty="0" smtClean="0">
                  <a:solidFill>
                    <a:srgbClr val="1C1C1C"/>
                  </a:solidFill>
                </a:rPr>
                <a:t>366 ед</a:t>
              </a:r>
              <a:r>
                <a:rPr lang="ru-RU" altLang="zh-CN" sz="1100" b="1" kern="0" dirty="0">
                  <a:solidFill>
                    <a:srgbClr val="1C1C1C"/>
                  </a:solidFill>
                </a:rPr>
                <a:t>. </a:t>
              </a:r>
            </a:p>
            <a:p>
              <a:pPr algn="ctr" defTabSz="914378" eaLnBrk="1" hangingPunct="1">
                <a:defRPr/>
              </a:pPr>
              <a:r>
                <a:rPr lang="ru-RU" altLang="zh-CN" sz="1100" b="1" kern="0" dirty="0" smtClean="0">
                  <a:solidFill>
                    <a:srgbClr val="1C1C1C"/>
                  </a:solidFill>
                </a:rPr>
                <a:t> (-62) </a:t>
              </a:r>
            </a:p>
          </p:txBody>
        </p:sp>
        <p:grpSp>
          <p:nvGrpSpPr>
            <p:cNvPr id="123" name="Group 26"/>
            <p:cNvGrpSpPr>
              <a:grpSpLocks/>
            </p:cNvGrpSpPr>
            <p:nvPr/>
          </p:nvGrpSpPr>
          <p:grpSpPr bwMode="auto">
            <a:xfrm>
              <a:off x="2426" y="1169"/>
              <a:ext cx="1559" cy="296"/>
              <a:chOff x="1431" y="1843"/>
              <a:chExt cx="1557" cy="295"/>
            </a:xfrm>
          </p:grpSpPr>
          <p:sp>
            <p:nvSpPr>
              <p:cNvPr id="124" name="Freeform 27"/>
              <p:cNvSpPr>
                <a:spLocks/>
              </p:cNvSpPr>
              <p:nvPr/>
            </p:nvSpPr>
            <p:spPr bwMode="auto">
              <a:xfrm>
                <a:off x="1431" y="1843"/>
                <a:ext cx="907" cy="295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Oval 28"/>
              <p:cNvSpPr>
                <a:spLocks noChangeArrowheads="1"/>
              </p:cNvSpPr>
              <p:nvPr/>
            </p:nvSpPr>
            <p:spPr bwMode="auto">
              <a:xfrm flipH="1">
                <a:off x="2706" y="1969"/>
                <a:ext cx="282" cy="6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6" name="Line 35"/>
          <p:cNvSpPr>
            <a:spLocks noChangeShapeType="1"/>
          </p:cNvSpPr>
          <p:nvPr/>
        </p:nvSpPr>
        <p:spPr bwMode="auto">
          <a:xfrm rot="618245">
            <a:off x="7112902" y="3794148"/>
            <a:ext cx="1282946" cy="1968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27" name="Rectangle 65"/>
          <p:cNvSpPr>
            <a:spLocks noChangeArrowheads="1"/>
          </p:cNvSpPr>
          <p:nvPr/>
        </p:nvSpPr>
        <p:spPr bwMode="auto">
          <a:xfrm>
            <a:off x="3874238" y="2653911"/>
            <a:ext cx="10063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200" b="1" dirty="0">
                <a:solidFill>
                  <a:srgbClr val="FF0000"/>
                </a:solidFill>
                <a:ea typeface="微软雅黑" pitchFamily="34" charset="-122"/>
              </a:rPr>
              <a:t> </a:t>
            </a:r>
            <a:endParaRPr lang="ru-RU" altLang="zh-CN" sz="1100" b="1" dirty="0">
              <a:solidFill>
                <a:schemeClr val="accent6"/>
              </a:solidFill>
              <a:ea typeface="微软雅黑" pitchFamily="34" charset="-122"/>
            </a:endParaRPr>
          </a:p>
        </p:txBody>
      </p:sp>
      <p:sp>
        <p:nvSpPr>
          <p:cNvPr id="128" name="Rectangle 65"/>
          <p:cNvSpPr>
            <a:spLocks noChangeArrowheads="1"/>
          </p:cNvSpPr>
          <p:nvPr/>
        </p:nvSpPr>
        <p:spPr bwMode="auto">
          <a:xfrm>
            <a:off x="5529335" y="730681"/>
            <a:ext cx="113016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FF0000"/>
                </a:solidFill>
                <a:ea typeface="微软雅黑" pitchFamily="34" charset="-122"/>
              </a:rPr>
              <a:t> </a:t>
            </a:r>
            <a:endParaRPr lang="ru-RU" altLang="zh-CN" sz="1100" b="1" dirty="0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130" name="Rectangle 65"/>
          <p:cNvSpPr>
            <a:spLocks noChangeArrowheads="1"/>
          </p:cNvSpPr>
          <p:nvPr/>
        </p:nvSpPr>
        <p:spPr bwMode="auto">
          <a:xfrm>
            <a:off x="8098839" y="1604689"/>
            <a:ext cx="1053281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2 067,5 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млн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. руб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.</a:t>
            </a:r>
          </a:p>
          <a:p>
            <a:pPr algn="ctr" defTabSz="914378" eaLnBrk="1" hangingPunct="1">
              <a:defRPr/>
            </a:pP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( +999,7) </a:t>
            </a:r>
            <a:r>
              <a:rPr lang="ru-RU" altLang="zh-CN" sz="1100" b="1" dirty="0" err="1" smtClean="0">
                <a:solidFill>
                  <a:srgbClr val="000000"/>
                </a:solidFill>
                <a:ea typeface="微软雅黑" pitchFamily="34" charset="-122"/>
              </a:rPr>
              <a:t>непредоставление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, нарушение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сроков, </a:t>
            </a:r>
            <a:r>
              <a:rPr lang="ru-RU" altLang="zh-CN" sz="1100" b="1" dirty="0" err="1" smtClean="0">
                <a:solidFill>
                  <a:srgbClr val="000000"/>
                </a:solidFill>
                <a:ea typeface="微软雅黑" pitchFamily="34" charset="-122"/>
              </a:rPr>
              <a:t>недосто</a:t>
            </a:r>
            <a:endParaRPr lang="ru-RU" altLang="zh-CN" sz="1100" b="1" dirty="0" smtClean="0">
              <a:solidFill>
                <a:srgbClr val="000000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верность отчетности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(14,9%)</a:t>
            </a:r>
          </a:p>
          <a:p>
            <a:pPr algn="ctr" defTabSz="914378" eaLnBrk="1" hangingPunct="1">
              <a:defRPr/>
            </a:pPr>
            <a:endParaRPr lang="zh-CN" altLang="en-US" sz="8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pic>
        <p:nvPicPr>
          <p:cNvPr id="108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Line 37"/>
          <p:cNvSpPr>
            <a:spLocks noChangeShapeType="1"/>
          </p:cNvSpPr>
          <p:nvPr/>
        </p:nvSpPr>
        <p:spPr bwMode="auto">
          <a:xfrm rot="618245" flipH="1">
            <a:off x="984774" y="3783660"/>
            <a:ext cx="352184" cy="47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96" name="Oval 25"/>
          <p:cNvSpPr>
            <a:spLocks noChangeArrowheads="1"/>
          </p:cNvSpPr>
          <p:nvPr/>
        </p:nvSpPr>
        <p:spPr bwMode="auto">
          <a:xfrm>
            <a:off x="2206305" y="2293899"/>
            <a:ext cx="491395" cy="558471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lin ang="2700000" scaled="1"/>
          </a:gra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200" b="1" kern="0" dirty="0" smtClean="0">
                <a:solidFill>
                  <a:srgbClr val="1C1C1C"/>
                </a:solidFill>
              </a:rPr>
              <a:t>9,7%</a:t>
            </a:r>
            <a:endParaRPr lang="en-US" altLang="zh-CN" sz="1200" b="1" kern="0" dirty="0">
              <a:solidFill>
                <a:srgbClr val="1C1C1C"/>
              </a:solidFill>
            </a:endParaRPr>
          </a:p>
        </p:txBody>
      </p:sp>
      <p:sp>
        <p:nvSpPr>
          <p:cNvPr id="135" name="Rectangle 65"/>
          <p:cNvSpPr>
            <a:spLocks noChangeArrowheads="1"/>
          </p:cNvSpPr>
          <p:nvPr/>
        </p:nvSpPr>
        <p:spPr bwMode="auto">
          <a:xfrm rot="10800000" flipV="1">
            <a:off x="1794934" y="4629988"/>
            <a:ext cx="18634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endParaRPr lang="ru-RU" altLang="zh-CN" sz="8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grpSp>
        <p:nvGrpSpPr>
          <p:cNvPr id="139" name="Group 11"/>
          <p:cNvGrpSpPr>
            <a:grpSpLocks/>
          </p:cNvGrpSpPr>
          <p:nvPr/>
        </p:nvGrpSpPr>
        <p:grpSpPr bwMode="auto">
          <a:xfrm>
            <a:off x="4900388" y="2150304"/>
            <a:ext cx="105433" cy="251210"/>
            <a:chOff x="2223" y="1415"/>
            <a:chExt cx="115" cy="530"/>
          </a:xfrm>
        </p:grpSpPr>
        <p:sp>
          <p:nvSpPr>
            <p:cNvPr id="140" name="Freeform 12"/>
            <p:cNvSpPr>
              <a:spLocks/>
            </p:cNvSpPr>
            <p:nvPr/>
          </p:nvSpPr>
          <p:spPr bwMode="auto">
            <a:xfrm>
              <a:off x="2230" y="1639"/>
              <a:ext cx="108" cy="306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596 w 4756"/>
                <a:gd name="T19" fmla="*/ 712 h 1576"/>
                <a:gd name="T20" fmla="*/ 688 w 4756"/>
                <a:gd name="T21" fmla="*/ 630 h 1576"/>
                <a:gd name="T22" fmla="*/ 784 w 4756"/>
                <a:gd name="T23" fmla="*/ 550 h 1576"/>
                <a:gd name="T24" fmla="*/ 884 w 4756"/>
                <a:gd name="T25" fmla="*/ 476 h 1576"/>
                <a:gd name="T26" fmla="*/ 986 w 4756"/>
                <a:gd name="T27" fmla="*/ 406 h 1576"/>
                <a:gd name="T28" fmla="*/ 1092 w 4756"/>
                <a:gd name="T29" fmla="*/ 342 h 1576"/>
                <a:gd name="T30" fmla="*/ 1202 w 4756"/>
                <a:gd name="T31" fmla="*/ 282 h 1576"/>
                <a:gd name="T32" fmla="*/ 1316 w 4756"/>
                <a:gd name="T33" fmla="*/ 228 h 1576"/>
                <a:gd name="T34" fmla="*/ 1374 w 4756"/>
                <a:gd name="T35" fmla="*/ 202 h 1576"/>
                <a:gd name="T36" fmla="*/ 1490 w 4756"/>
                <a:gd name="T37" fmla="*/ 156 h 1576"/>
                <a:gd name="T38" fmla="*/ 1610 w 4756"/>
                <a:gd name="T39" fmla="*/ 116 h 1576"/>
                <a:gd name="T40" fmla="*/ 1732 w 4756"/>
                <a:gd name="T41" fmla="*/ 80 h 1576"/>
                <a:gd name="T42" fmla="*/ 1858 w 4756"/>
                <a:gd name="T43" fmla="*/ 52 h 1576"/>
                <a:gd name="T44" fmla="*/ 1984 w 4756"/>
                <a:gd name="T45" fmla="*/ 30 h 1576"/>
                <a:gd name="T46" fmla="*/ 2114 w 4756"/>
                <a:gd name="T47" fmla="*/ 12 h 1576"/>
                <a:gd name="T48" fmla="*/ 2246 w 4756"/>
                <a:gd name="T49" fmla="*/ 2 h 1576"/>
                <a:gd name="T50" fmla="*/ 2378 w 4756"/>
                <a:gd name="T51" fmla="*/ 0 h 1576"/>
                <a:gd name="T52" fmla="*/ 2444 w 4756"/>
                <a:gd name="T53" fmla="*/ 0 h 1576"/>
                <a:gd name="T54" fmla="*/ 2576 w 4756"/>
                <a:gd name="T55" fmla="*/ 8 h 1576"/>
                <a:gd name="T56" fmla="*/ 2706 w 4756"/>
                <a:gd name="T57" fmla="*/ 20 h 1576"/>
                <a:gd name="T58" fmla="*/ 2834 w 4756"/>
                <a:gd name="T59" fmla="*/ 40 h 1576"/>
                <a:gd name="T60" fmla="*/ 2962 w 4756"/>
                <a:gd name="T61" fmla="*/ 66 h 1576"/>
                <a:gd name="T62" fmla="*/ 3084 w 4756"/>
                <a:gd name="T63" fmla="*/ 98 h 1576"/>
                <a:gd name="T64" fmla="*/ 3206 w 4756"/>
                <a:gd name="T65" fmla="*/ 136 h 1576"/>
                <a:gd name="T66" fmla="*/ 3324 w 4756"/>
                <a:gd name="T67" fmla="*/ 178 h 1576"/>
                <a:gd name="T68" fmla="*/ 3382 w 4756"/>
                <a:gd name="T69" fmla="*/ 202 h 1576"/>
                <a:gd name="T70" fmla="*/ 3498 w 4756"/>
                <a:gd name="T71" fmla="*/ 254 h 1576"/>
                <a:gd name="T72" fmla="*/ 3608 w 4756"/>
                <a:gd name="T73" fmla="*/ 312 h 1576"/>
                <a:gd name="T74" fmla="*/ 3716 w 4756"/>
                <a:gd name="T75" fmla="*/ 374 h 1576"/>
                <a:gd name="T76" fmla="*/ 3822 w 4756"/>
                <a:gd name="T77" fmla="*/ 440 h 1576"/>
                <a:gd name="T78" fmla="*/ 3922 w 4756"/>
                <a:gd name="T79" fmla="*/ 512 h 1576"/>
                <a:gd name="T80" fmla="*/ 4020 w 4756"/>
                <a:gd name="T81" fmla="*/ 590 h 1576"/>
                <a:gd name="T82" fmla="*/ 4114 w 4756"/>
                <a:gd name="T83" fmla="*/ 670 h 1576"/>
                <a:gd name="T84" fmla="*/ 4204 w 4756"/>
                <a:gd name="T85" fmla="*/ 756 h 1576"/>
                <a:gd name="T86" fmla="*/ 4246 w 4756"/>
                <a:gd name="T87" fmla="*/ 800 h 1576"/>
                <a:gd name="T88" fmla="*/ 4330 w 4756"/>
                <a:gd name="T89" fmla="*/ 892 h 1576"/>
                <a:gd name="T90" fmla="*/ 4410 w 4756"/>
                <a:gd name="T91" fmla="*/ 988 h 1576"/>
                <a:gd name="T92" fmla="*/ 4484 w 4756"/>
                <a:gd name="T93" fmla="*/ 1086 h 1576"/>
                <a:gd name="T94" fmla="*/ 4552 w 4756"/>
                <a:gd name="T95" fmla="*/ 1190 h 1576"/>
                <a:gd name="T96" fmla="*/ 4618 w 4756"/>
                <a:gd name="T97" fmla="*/ 1296 h 1576"/>
                <a:gd name="T98" fmla="*/ 4678 w 4756"/>
                <a:gd name="T99" fmla="*/ 1406 h 1576"/>
                <a:gd name="T100" fmla="*/ 4732 w 4756"/>
                <a:gd name="T101" fmla="*/ 1518 h 1576"/>
                <a:gd name="T102" fmla="*/ 0 w 4756"/>
                <a:gd name="T103" fmla="*/ 1576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141" name="Oval 13"/>
            <p:cNvSpPr>
              <a:spLocks noChangeArrowheads="1"/>
            </p:cNvSpPr>
            <p:nvPr/>
          </p:nvSpPr>
          <p:spPr bwMode="auto">
            <a:xfrm flipH="1">
              <a:off x="2223" y="1415"/>
              <a:ext cx="93" cy="13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</p:grpSp>
      <p:sp>
        <p:nvSpPr>
          <p:cNvPr id="142" name="Rectangle 65"/>
          <p:cNvSpPr>
            <a:spLocks noChangeArrowheads="1"/>
          </p:cNvSpPr>
          <p:nvPr/>
        </p:nvSpPr>
        <p:spPr bwMode="auto">
          <a:xfrm>
            <a:off x="896756" y="1235437"/>
            <a:ext cx="105805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18 ед. 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(-28)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отсутствие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порядка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ежегодной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оценки МП</a:t>
            </a:r>
          </a:p>
        </p:txBody>
      </p:sp>
      <p:sp>
        <p:nvSpPr>
          <p:cNvPr id="144" name="Rectangle 65"/>
          <p:cNvSpPr>
            <a:spLocks noChangeArrowheads="1"/>
          </p:cNvSpPr>
          <p:nvPr/>
        </p:nvSpPr>
        <p:spPr bwMode="auto">
          <a:xfrm rot="10800000" flipV="1">
            <a:off x="4664451" y="2850457"/>
            <a:ext cx="78342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772,8 млн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.</a:t>
            </a:r>
          </a:p>
          <a:p>
            <a:pPr algn="ctr" defTabSz="914378" eaLnBrk="1" hangingPunct="1">
              <a:defRPr/>
            </a:pP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 руб.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прочие нарушения</a:t>
            </a:r>
          </a:p>
          <a:p>
            <a:pPr algn="ctr" defTabSz="914378" eaLnBrk="1" hangingPunct="1">
              <a:defRPr/>
            </a:pP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(5,6%)</a:t>
            </a:r>
          </a:p>
          <a:p>
            <a:pPr algn="ctr" defTabSz="914378" eaLnBrk="1" hangingPunct="1">
              <a:defRPr/>
            </a:pPr>
            <a:endParaRPr lang="zh-CN" altLang="en-US" sz="11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grpSp>
        <p:nvGrpSpPr>
          <p:cNvPr id="146" name="Group 9"/>
          <p:cNvGrpSpPr>
            <a:grpSpLocks/>
          </p:cNvGrpSpPr>
          <p:nvPr/>
        </p:nvGrpSpPr>
        <p:grpSpPr bwMode="auto">
          <a:xfrm rot="10800000" flipH="1" flipV="1">
            <a:off x="4710694" y="4020856"/>
            <a:ext cx="1064749" cy="802590"/>
            <a:chOff x="2426" y="1089"/>
            <a:chExt cx="908" cy="1242"/>
          </a:xfrm>
        </p:grpSpPr>
        <p:sp>
          <p:nvSpPr>
            <p:cNvPr id="147" name="Oval 10"/>
            <p:cNvSpPr>
              <a:spLocks noChangeArrowheads="1"/>
            </p:cNvSpPr>
            <p:nvPr/>
          </p:nvSpPr>
          <p:spPr bwMode="auto">
            <a:xfrm>
              <a:off x="2627" y="1224"/>
              <a:ext cx="613" cy="110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900" b="1" kern="0" dirty="0" smtClean="0">
                  <a:solidFill>
                    <a:schemeClr val="bg1"/>
                  </a:solidFill>
                </a:rPr>
                <a:t>2 </a:t>
              </a:r>
              <a:r>
                <a:rPr lang="ru-RU" altLang="zh-CN" sz="900" b="1" kern="0" dirty="0">
                  <a:solidFill>
                    <a:schemeClr val="bg1"/>
                  </a:solidFill>
                </a:rPr>
                <a:t>623 ед. </a:t>
              </a:r>
              <a:endParaRPr lang="ru-RU" altLang="zh-CN" sz="900" b="1" kern="0" dirty="0" smtClean="0">
                <a:solidFill>
                  <a:schemeClr val="bg1"/>
                </a:solidFill>
              </a:endParaRPr>
            </a:p>
            <a:p>
              <a:pPr algn="ctr" defTabSz="914378" eaLnBrk="1" hangingPunct="1">
                <a:defRPr/>
              </a:pPr>
              <a:r>
                <a:rPr lang="ru-RU" altLang="zh-CN" sz="900" b="1" kern="0" dirty="0" smtClean="0">
                  <a:solidFill>
                    <a:schemeClr val="bg1"/>
                  </a:solidFill>
                </a:rPr>
                <a:t>(+1699)</a:t>
              </a:r>
              <a:endParaRPr lang="ru-RU" altLang="zh-CN" sz="900" b="1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148" name="Group 11"/>
            <p:cNvGrpSpPr>
              <a:grpSpLocks/>
            </p:cNvGrpSpPr>
            <p:nvPr/>
          </p:nvGrpSpPr>
          <p:grpSpPr bwMode="auto">
            <a:xfrm>
              <a:off x="2426" y="1089"/>
              <a:ext cx="908" cy="443"/>
              <a:chOff x="1431" y="1766"/>
              <a:chExt cx="907" cy="442"/>
            </a:xfrm>
          </p:grpSpPr>
          <p:sp>
            <p:nvSpPr>
              <p:cNvPr id="149" name="Freeform 12"/>
              <p:cNvSpPr>
                <a:spLocks/>
              </p:cNvSpPr>
              <p:nvPr/>
            </p:nvSpPr>
            <p:spPr bwMode="auto">
              <a:xfrm>
                <a:off x="1431" y="1766"/>
                <a:ext cx="907" cy="372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Oval 13"/>
              <p:cNvSpPr>
                <a:spLocks noChangeArrowheads="1"/>
              </p:cNvSpPr>
              <p:nvPr/>
            </p:nvSpPr>
            <p:spPr bwMode="auto">
              <a:xfrm flipV="1">
                <a:off x="1795" y="1968"/>
                <a:ext cx="381" cy="24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1" name="Line 36"/>
          <p:cNvSpPr>
            <a:spLocks noChangeShapeType="1"/>
          </p:cNvSpPr>
          <p:nvPr/>
        </p:nvSpPr>
        <p:spPr bwMode="auto">
          <a:xfrm rot="618245" flipH="1">
            <a:off x="5775539" y="3863390"/>
            <a:ext cx="55745" cy="15041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52" name="Rectangle 65"/>
          <p:cNvSpPr>
            <a:spLocks noChangeArrowheads="1"/>
          </p:cNvSpPr>
          <p:nvPr/>
        </p:nvSpPr>
        <p:spPr bwMode="auto">
          <a:xfrm flipH="1">
            <a:off x="6325105" y="798106"/>
            <a:ext cx="106197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5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123,3 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млн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. руб. 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(+866,8)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бюджетной классификации</a:t>
            </a:r>
          </a:p>
          <a:p>
            <a:pPr algn="ctr" defTabSz="914378" eaLnBrk="1" hangingPunct="1">
              <a:defRPr/>
            </a:pP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(32,5%) </a:t>
            </a:r>
          </a:p>
          <a:p>
            <a:pPr algn="ctr" defTabSz="914378" eaLnBrk="1" hangingPunct="1">
              <a:defRPr/>
            </a:pPr>
            <a:endParaRPr lang="zh-CN" altLang="en-US" sz="11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grpSp>
        <p:nvGrpSpPr>
          <p:cNvPr id="153" name="Group 9"/>
          <p:cNvGrpSpPr>
            <a:grpSpLocks/>
          </p:cNvGrpSpPr>
          <p:nvPr/>
        </p:nvGrpSpPr>
        <p:grpSpPr bwMode="auto">
          <a:xfrm rot="10800000" flipH="1" flipV="1">
            <a:off x="6880153" y="2174156"/>
            <a:ext cx="718249" cy="506928"/>
            <a:chOff x="2367" y="1103"/>
            <a:chExt cx="822" cy="617"/>
          </a:xfrm>
        </p:grpSpPr>
        <p:sp>
          <p:nvSpPr>
            <p:cNvPr id="154" name="Oval 10"/>
            <p:cNvSpPr>
              <a:spLocks noChangeArrowheads="1"/>
            </p:cNvSpPr>
            <p:nvPr/>
          </p:nvSpPr>
          <p:spPr bwMode="auto">
            <a:xfrm>
              <a:off x="2367" y="1103"/>
              <a:ext cx="783" cy="6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100" b="1" kern="0" dirty="0" smtClean="0"/>
                <a:t>491 ед.</a:t>
              </a:r>
            </a:p>
            <a:p>
              <a:pPr algn="ctr" defTabSz="914378" eaLnBrk="1" hangingPunct="1">
                <a:defRPr/>
              </a:pPr>
              <a:r>
                <a:rPr lang="ru-RU" altLang="zh-CN" sz="1100" b="1" kern="0" dirty="0" smtClean="0"/>
                <a:t>(+222)</a:t>
              </a:r>
              <a:endParaRPr lang="ru-RU" altLang="zh-CN" sz="1100" b="1" kern="0" dirty="0"/>
            </a:p>
            <a:p>
              <a:pPr algn="ctr" defTabSz="914378" eaLnBrk="1" hangingPunct="1">
                <a:defRPr/>
              </a:pPr>
              <a:r>
                <a:rPr lang="ru-RU" altLang="zh-CN" sz="1100" b="1" kern="0" dirty="0"/>
                <a:t> </a:t>
              </a:r>
              <a:endParaRPr lang="en-US" altLang="zh-CN" sz="1100" b="1" kern="0" dirty="0"/>
            </a:p>
          </p:txBody>
        </p:sp>
        <p:grpSp>
          <p:nvGrpSpPr>
            <p:cNvPr id="155" name="Group 11"/>
            <p:cNvGrpSpPr>
              <a:grpSpLocks/>
            </p:cNvGrpSpPr>
            <p:nvPr/>
          </p:nvGrpSpPr>
          <p:grpSpPr bwMode="auto">
            <a:xfrm>
              <a:off x="2720" y="1128"/>
              <a:ext cx="469" cy="259"/>
              <a:chOff x="1726" y="1808"/>
              <a:chExt cx="469" cy="259"/>
            </a:xfrm>
          </p:grpSpPr>
          <p:sp>
            <p:nvSpPr>
              <p:cNvPr id="169" name="Freeform 12"/>
              <p:cNvSpPr>
                <a:spLocks/>
              </p:cNvSpPr>
              <p:nvPr/>
            </p:nvSpPr>
            <p:spPr bwMode="auto">
              <a:xfrm>
                <a:off x="2135" y="1808"/>
                <a:ext cx="60" cy="259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Oval 13"/>
              <p:cNvSpPr>
                <a:spLocks noChangeArrowheads="1"/>
              </p:cNvSpPr>
              <p:nvPr/>
            </p:nvSpPr>
            <p:spPr bwMode="auto">
              <a:xfrm>
                <a:off x="1726" y="1908"/>
                <a:ext cx="315" cy="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1" name="Line 37"/>
          <p:cNvSpPr>
            <a:spLocks noChangeShapeType="1"/>
          </p:cNvSpPr>
          <p:nvPr/>
        </p:nvSpPr>
        <p:spPr bwMode="auto">
          <a:xfrm rot="618245" flipV="1">
            <a:off x="6772759" y="2598973"/>
            <a:ext cx="163228" cy="43931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9" y="4614157"/>
            <a:ext cx="1393031" cy="342900"/>
          </a:xfrm>
          <a:prstGeom prst="rect">
            <a:avLst/>
          </a:prstGeom>
        </p:spPr>
      </p:pic>
      <p:grpSp>
        <p:nvGrpSpPr>
          <p:cNvPr id="181" name="Group 9"/>
          <p:cNvGrpSpPr>
            <a:grpSpLocks/>
          </p:cNvGrpSpPr>
          <p:nvPr/>
        </p:nvGrpSpPr>
        <p:grpSpPr bwMode="auto">
          <a:xfrm>
            <a:off x="5441454" y="2230192"/>
            <a:ext cx="612003" cy="639151"/>
            <a:chOff x="2899" y="1061"/>
            <a:chExt cx="370" cy="725"/>
          </a:xfrm>
        </p:grpSpPr>
        <p:sp>
          <p:nvSpPr>
            <p:cNvPr id="182" name="Oval 10"/>
            <p:cNvSpPr>
              <a:spLocks noChangeArrowheads="1"/>
            </p:cNvSpPr>
            <p:nvPr/>
          </p:nvSpPr>
          <p:spPr bwMode="auto">
            <a:xfrm>
              <a:off x="2899" y="1061"/>
              <a:ext cx="370" cy="72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100" b="1" kern="0" dirty="0" smtClean="0"/>
                <a:t>132 </a:t>
              </a:r>
            </a:p>
            <a:p>
              <a:pPr algn="ctr" defTabSz="914378" eaLnBrk="1" hangingPunct="1">
                <a:defRPr/>
              </a:pPr>
              <a:r>
                <a:rPr lang="ru-RU" altLang="zh-CN" sz="1100" b="1" kern="0" dirty="0" smtClean="0"/>
                <a:t>(-14) </a:t>
              </a:r>
            </a:p>
            <a:p>
              <a:pPr algn="ctr" defTabSz="914378" eaLnBrk="1" hangingPunct="1">
                <a:defRPr/>
              </a:pPr>
              <a:r>
                <a:rPr lang="ru-RU" altLang="zh-CN" sz="1100" b="1" kern="0" dirty="0" smtClean="0"/>
                <a:t>ед</a:t>
              </a:r>
              <a:r>
                <a:rPr lang="ru-RU" altLang="zh-CN" sz="1100" b="1" kern="0" dirty="0"/>
                <a:t>.</a:t>
              </a:r>
            </a:p>
            <a:p>
              <a:pPr algn="ctr" defTabSz="914378" eaLnBrk="1" hangingPunct="1">
                <a:defRPr/>
              </a:pPr>
              <a:r>
                <a:rPr lang="ru-RU" altLang="zh-CN" sz="1100" b="1" kern="0" dirty="0"/>
                <a:t> </a:t>
              </a:r>
              <a:endParaRPr lang="en-US" altLang="zh-CN" sz="1100" b="1" kern="0" dirty="0"/>
            </a:p>
          </p:txBody>
        </p:sp>
        <p:grpSp>
          <p:nvGrpSpPr>
            <p:cNvPr id="183" name="Group 11"/>
            <p:cNvGrpSpPr>
              <a:grpSpLocks/>
            </p:cNvGrpSpPr>
            <p:nvPr/>
          </p:nvGrpSpPr>
          <p:grpSpPr bwMode="auto">
            <a:xfrm>
              <a:off x="3075" y="1128"/>
              <a:ext cx="179" cy="259"/>
              <a:chOff x="2081" y="1808"/>
              <a:chExt cx="179" cy="259"/>
            </a:xfrm>
          </p:grpSpPr>
          <p:sp>
            <p:nvSpPr>
              <p:cNvPr id="184" name="Freeform 12"/>
              <p:cNvSpPr>
                <a:spLocks/>
              </p:cNvSpPr>
              <p:nvPr/>
            </p:nvSpPr>
            <p:spPr bwMode="auto">
              <a:xfrm>
                <a:off x="2135" y="1808"/>
                <a:ext cx="60" cy="259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Oval 13"/>
              <p:cNvSpPr>
                <a:spLocks noChangeArrowheads="1"/>
              </p:cNvSpPr>
              <p:nvPr/>
            </p:nvSpPr>
            <p:spPr bwMode="auto">
              <a:xfrm>
                <a:off x="2081" y="1852"/>
                <a:ext cx="179" cy="12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86" name="Line 37"/>
          <p:cNvSpPr>
            <a:spLocks noChangeShapeType="1"/>
          </p:cNvSpPr>
          <p:nvPr/>
        </p:nvSpPr>
        <p:spPr bwMode="auto">
          <a:xfrm rot="618245" flipH="1" flipV="1">
            <a:off x="5942819" y="2863366"/>
            <a:ext cx="135768" cy="14219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87" name="Rectangle 65"/>
          <p:cNvSpPr>
            <a:spLocks noChangeArrowheads="1"/>
          </p:cNvSpPr>
          <p:nvPr/>
        </p:nvSpPr>
        <p:spPr bwMode="auto">
          <a:xfrm flipH="1">
            <a:off x="4758549" y="884775"/>
            <a:ext cx="83018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2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381,1 млн. руб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.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 (-39,0)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порядка реализации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МП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(17,9%) </a:t>
            </a:r>
            <a:endParaRPr lang="zh-CN" altLang="en-US" sz="1100" b="1" dirty="0">
              <a:solidFill>
                <a:schemeClr val="accent6"/>
              </a:solidFill>
              <a:ea typeface="微软雅黑" pitchFamily="34" charset="-122"/>
            </a:endParaRPr>
          </a:p>
        </p:txBody>
      </p:sp>
      <p:sp>
        <p:nvSpPr>
          <p:cNvPr id="132" name="Oval 13"/>
          <p:cNvSpPr>
            <a:spLocks noChangeArrowheads="1"/>
          </p:cNvSpPr>
          <p:nvPr/>
        </p:nvSpPr>
        <p:spPr bwMode="auto">
          <a:xfrm rot="10800000" flipV="1">
            <a:off x="293405" y="3147815"/>
            <a:ext cx="400900" cy="186846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378" eaLnBrk="1" hangingPunct="1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34" name="Oval 13"/>
          <p:cNvSpPr>
            <a:spLocks noChangeArrowheads="1"/>
          </p:cNvSpPr>
          <p:nvPr/>
        </p:nvSpPr>
        <p:spPr bwMode="auto">
          <a:xfrm rot="10800000" flipH="1" flipV="1">
            <a:off x="1409911" y="2182721"/>
            <a:ext cx="319412" cy="209196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378" eaLnBrk="1" hangingPunct="1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078" y="194379"/>
            <a:ext cx="6762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398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407" y="4693244"/>
            <a:ext cx="1441153" cy="354746"/>
          </a:xfrm>
          <a:prstGeom prst="rect">
            <a:avLst/>
          </a:prstGeom>
        </p:spPr>
      </p:pic>
      <p:grpSp>
        <p:nvGrpSpPr>
          <p:cNvPr id="113" name="Group 9"/>
          <p:cNvGrpSpPr>
            <a:grpSpLocks/>
          </p:cNvGrpSpPr>
          <p:nvPr/>
        </p:nvGrpSpPr>
        <p:grpSpPr bwMode="auto">
          <a:xfrm>
            <a:off x="1481708" y="1862698"/>
            <a:ext cx="775898" cy="733283"/>
            <a:chOff x="2574" y="696"/>
            <a:chExt cx="930" cy="897"/>
          </a:xfrm>
        </p:grpSpPr>
        <p:sp>
          <p:nvSpPr>
            <p:cNvPr id="114" name="Oval 10"/>
            <p:cNvSpPr>
              <a:spLocks noChangeArrowheads="1"/>
            </p:cNvSpPr>
            <p:nvPr/>
          </p:nvSpPr>
          <p:spPr bwMode="auto">
            <a:xfrm>
              <a:off x="2574" y="696"/>
              <a:ext cx="930" cy="897"/>
            </a:xfrm>
            <a:prstGeom prst="ellipse">
              <a:avLst/>
            </a:prstGeom>
            <a:gradFill rotWithShape="1">
              <a:gsLst>
                <a:gs pos="0">
                  <a:srgbClr val="F7F7F7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srgbClr val="1C1C1C"/>
                  </a:solidFill>
                </a:rPr>
                <a:t>41,1%</a:t>
              </a:r>
              <a:endParaRPr lang="en-US" altLang="zh-CN" sz="1200" b="1" kern="0" dirty="0">
                <a:solidFill>
                  <a:srgbClr val="1C1C1C"/>
                </a:solidFill>
              </a:endParaRPr>
            </a:p>
          </p:txBody>
        </p:sp>
        <p:grpSp>
          <p:nvGrpSpPr>
            <p:cNvPr id="115" name="Group 11"/>
            <p:cNvGrpSpPr>
              <a:grpSpLocks/>
            </p:cNvGrpSpPr>
            <p:nvPr/>
          </p:nvGrpSpPr>
          <p:grpSpPr bwMode="auto">
            <a:xfrm>
              <a:off x="2846" y="697"/>
              <a:ext cx="516" cy="769"/>
              <a:chOff x="1849" y="1372"/>
              <a:chExt cx="515" cy="766"/>
            </a:xfrm>
          </p:grpSpPr>
          <p:sp>
            <p:nvSpPr>
              <p:cNvPr id="116" name="Freeform 12"/>
              <p:cNvSpPr>
                <a:spLocks/>
              </p:cNvSpPr>
              <p:nvPr/>
            </p:nvSpPr>
            <p:spPr bwMode="auto">
              <a:xfrm>
                <a:off x="2071" y="1843"/>
                <a:ext cx="267" cy="295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Oval 13"/>
              <p:cNvSpPr>
                <a:spLocks noChangeArrowheads="1"/>
              </p:cNvSpPr>
              <p:nvPr/>
            </p:nvSpPr>
            <p:spPr bwMode="auto">
              <a:xfrm>
                <a:off x="1849" y="1372"/>
                <a:ext cx="515" cy="3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8" name="Group 14"/>
          <p:cNvGrpSpPr>
            <a:grpSpLocks/>
          </p:cNvGrpSpPr>
          <p:nvPr/>
        </p:nvGrpSpPr>
        <p:grpSpPr bwMode="auto">
          <a:xfrm>
            <a:off x="71067" y="3069760"/>
            <a:ext cx="1006821" cy="920892"/>
            <a:chOff x="2080" y="1169"/>
            <a:chExt cx="1495" cy="1501"/>
          </a:xfrm>
          <a:solidFill>
            <a:schemeClr val="accent6">
              <a:lumMod val="75000"/>
            </a:schemeClr>
          </a:solidFill>
        </p:grpSpPr>
        <p:sp>
          <p:nvSpPr>
            <p:cNvPr id="119" name="Oval 15"/>
            <p:cNvSpPr>
              <a:spLocks noChangeArrowheads="1"/>
            </p:cNvSpPr>
            <p:nvPr/>
          </p:nvSpPr>
          <p:spPr bwMode="auto">
            <a:xfrm>
              <a:off x="2080" y="1169"/>
              <a:ext cx="1495" cy="1501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srgbClr val="FFFFFF"/>
                  </a:solidFill>
                  <a:ea typeface="微软雅黑" pitchFamily="34" charset="-122"/>
                </a:rPr>
                <a:t>45,5%</a:t>
              </a:r>
            </a:p>
          </p:txBody>
        </p:sp>
        <p:grpSp>
          <p:nvGrpSpPr>
            <p:cNvPr id="156" name="Group 16"/>
            <p:cNvGrpSpPr>
              <a:grpSpLocks/>
            </p:cNvGrpSpPr>
            <p:nvPr/>
          </p:nvGrpSpPr>
          <p:grpSpPr bwMode="auto">
            <a:xfrm>
              <a:off x="2536" y="1170"/>
              <a:ext cx="616" cy="543"/>
              <a:chOff x="1540" y="1843"/>
              <a:chExt cx="615" cy="541"/>
            </a:xfrm>
            <a:grpFill/>
          </p:grpSpPr>
          <p:sp>
            <p:nvSpPr>
              <p:cNvPr id="157" name="Freeform 17"/>
              <p:cNvSpPr>
                <a:spLocks/>
              </p:cNvSpPr>
              <p:nvPr/>
            </p:nvSpPr>
            <p:spPr bwMode="auto">
              <a:xfrm>
                <a:off x="1540" y="1843"/>
                <a:ext cx="615" cy="541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Oval 18"/>
              <p:cNvSpPr>
                <a:spLocks noChangeArrowheads="1"/>
              </p:cNvSpPr>
              <p:nvPr/>
            </p:nvSpPr>
            <p:spPr bwMode="auto">
              <a:xfrm>
                <a:off x="1771" y="1843"/>
                <a:ext cx="227" cy="20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6" name="Line 36"/>
          <p:cNvSpPr>
            <a:spLocks noChangeShapeType="1"/>
          </p:cNvSpPr>
          <p:nvPr/>
        </p:nvSpPr>
        <p:spPr bwMode="auto">
          <a:xfrm rot="618245" flipV="1">
            <a:off x="2613961" y="2365966"/>
            <a:ext cx="265223" cy="90988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88" name="Rectangle 65"/>
          <p:cNvSpPr>
            <a:spLocks noChangeArrowheads="1"/>
          </p:cNvSpPr>
          <p:nvPr/>
        </p:nvSpPr>
        <p:spPr bwMode="auto">
          <a:xfrm>
            <a:off x="39410" y="2043583"/>
            <a:ext cx="11263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200" b="1" dirty="0">
                <a:solidFill>
                  <a:schemeClr val="accent6"/>
                </a:solidFill>
                <a:ea typeface="微软雅黑" pitchFamily="34" charset="-122"/>
              </a:rPr>
              <a:t>739 ед. </a:t>
            </a:r>
          </a:p>
          <a:p>
            <a:pPr algn="ctr" defTabSz="914378" eaLnBrk="1" hangingPunct="1">
              <a:defRPr/>
            </a:pPr>
            <a:r>
              <a:rPr lang="ru-RU" altLang="zh-CN" sz="12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</a:t>
            </a:r>
            <a:r>
              <a:rPr lang="ru-RU" altLang="zh-CN" sz="1200" b="1" dirty="0">
                <a:solidFill>
                  <a:srgbClr val="000000"/>
                </a:solidFill>
                <a:ea typeface="微软雅黑" pitchFamily="34" charset="-122"/>
              </a:rPr>
              <a:t>требований к регистру </a:t>
            </a:r>
            <a:r>
              <a:rPr lang="ru-RU" altLang="zh-CN" sz="1200" b="1" dirty="0" err="1" smtClean="0">
                <a:solidFill>
                  <a:srgbClr val="000000"/>
                </a:solidFill>
                <a:ea typeface="微软雅黑" pitchFamily="34" charset="-122"/>
              </a:rPr>
              <a:t>бух.учёта</a:t>
            </a:r>
            <a:endParaRPr lang="zh-CN" altLang="en-US" sz="12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grpSp>
        <p:nvGrpSpPr>
          <p:cNvPr id="198" name="Group 451"/>
          <p:cNvGrpSpPr>
            <a:grpSpLocks/>
          </p:cNvGrpSpPr>
          <p:nvPr/>
        </p:nvGrpSpPr>
        <p:grpSpPr bwMode="auto">
          <a:xfrm>
            <a:off x="1441286" y="3289373"/>
            <a:ext cx="1489665" cy="1245394"/>
            <a:chOff x="2226" y="2750"/>
            <a:chExt cx="1290" cy="1046"/>
          </a:xfrm>
        </p:grpSpPr>
        <p:sp>
          <p:nvSpPr>
            <p:cNvPr id="199" name="Oval 40"/>
            <p:cNvSpPr>
              <a:spLocks noChangeArrowheads="1"/>
            </p:cNvSpPr>
            <p:nvPr/>
          </p:nvSpPr>
          <p:spPr bwMode="auto">
            <a:xfrm>
              <a:off x="2338" y="3339"/>
              <a:ext cx="1084" cy="4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spcBef>
                  <a:spcPct val="20000"/>
                </a:spcBef>
                <a:buClr>
                  <a:srgbClr val="E1B40C"/>
                </a:buClr>
                <a:defRPr/>
              </a:pPr>
              <a:endParaRPr lang="zh-CN" altLang="zh-CN" sz="105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0" name="Oval 44"/>
            <p:cNvSpPr>
              <a:spLocks noChangeArrowheads="1"/>
            </p:cNvSpPr>
            <p:nvPr/>
          </p:nvSpPr>
          <p:spPr bwMode="gray">
            <a:xfrm>
              <a:off x="2226" y="2750"/>
              <a:ext cx="1290" cy="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875F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в количественном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( 1 624 ед.)</a:t>
              </a:r>
              <a:endParaRPr lang="zh-CN" altLang="en-US" sz="1200" b="1" kern="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pic>
          <p:nvPicPr>
            <p:cNvPr id="201" name="Picture 45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11" y="2764"/>
              <a:ext cx="7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2" name="Group 46"/>
            <p:cNvGrpSpPr>
              <a:grpSpLocks/>
            </p:cNvGrpSpPr>
            <p:nvPr/>
          </p:nvGrpSpPr>
          <p:grpSpPr bwMode="auto">
            <a:xfrm rot="-1297425" flipH="1" flipV="1">
              <a:off x="2486" y="3429"/>
              <a:ext cx="793" cy="190"/>
              <a:chOff x="2532" y="1051"/>
              <a:chExt cx="893" cy="246"/>
            </a:xfrm>
          </p:grpSpPr>
          <p:grpSp>
            <p:nvGrpSpPr>
              <p:cNvPr id="203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9" name="AutoShape 4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" name="AutoShape 4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1" name="AutoShape 5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" name="AutoShape 5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4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5" name="AutoShape 5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" name="AutoShape 5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" name="AutoShape 5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" name="AutoShape 5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71" name="Line 37"/>
          <p:cNvSpPr>
            <a:spLocks noChangeShapeType="1"/>
          </p:cNvSpPr>
          <p:nvPr/>
        </p:nvSpPr>
        <p:spPr bwMode="auto">
          <a:xfrm rot="618245" flipH="1" flipV="1">
            <a:off x="1873623" y="2690526"/>
            <a:ext cx="201674" cy="50138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2456648" y="1253365"/>
            <a:ext cx="1099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200" b="1" dirty="0">
                <a:solidFill>
                  <a:schemeClr val="accent6"/>
                </a:solidFill>
                <a:ea typeface="微软雅黑" pitchFamily="34" charset="-122"/>
              </a:rPr>
              <a:t>75 ед.</a:t>
            </a:r>
          </a:p>
          <a:p>
            <a:pPr algn="ctr" defTabSz="914378" eaLnBrk="1" hangingPunct="1">
              <a:defRPr/>
            </a:pPr>
            <a:r>
              <a:rPr lang="ru-RU" altLang="zh-CN" sz="1200" b="1" dirty="0">
                <a:solidFill>
                  <a:srgbClr val="000000"/>
                </a:solidFill>
                <a:ea typeface="微软雅黑" pitchFamily="34" charset="-122"/>
              </a:rPr>
              <a:t> нарушение </a:t>
            </a:r>
            <a:r>
              <a:rPr lang="ru-RU" altLang="zh-CN" sz="1200" b="1" dirty="0" err="1" smtClean="0">
                <a:solidFill>
                  <a:srgbClr val="000000"/>
                </a:solidFill>
                <a:ea typeface="微软雅黑" pitchFamily="34" charset="-122"/>
              </a:rPr>
              <a:t>бух.учёта</a:t>
            </a:r>
            <a:endParaRPr lang="ru-RU" altLang="zh-CN" sz="12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sp>
        <p:nvSpPr>
          <p:cNvPr id="75" name="Rectangle 65"/>
          <p:cNvSpPr>
            <a:spLocks noChangeArrowheads="1"/>
          </p:cNvSpPr>
          <p:nvPr/>
        </p:nvSpPr>
        <p:spPr bwMode="auto">
          <a:xfrm>
            <a:off x="991462" y="165572"/>
            <a:ext cx="6964914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2200" b="1" dirty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Основные нарушения ведения </a:t>
            </a:r>
            <a:r>
              <a:rPr lang="ru-RU" altLang="zh-CN" sz="2200" b="1" dirty="0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бухгалтерского </a:t>
            </a:r>
            <a:r>
              <a:rPr lang="ru-RU" altLang="zh-CN" sz="2200" b="1" dirty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учёта и </a:t>
            </a:r>
            <a:r>
              <a:rPr lang="ru-RU" altLang="zh-CN" sz="2200" b="1" dirty="0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отчётности, </a:t>
            </a:r>
            <a:r>
              <a:rPr lang="ru-RU" altLang="zh-CN" sz="1200" b="1" dirty="0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к 2020 году</a:t>
            </a:r>
            <a:endParaRPr lang="ru-RU" altLang="zh-CN" sz="1200" b="1" dirty="0">
              <a:solidFill>
                <a:prstClr val="black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6" name="Group 451"/>
          <p:cNvGrpSpPr>
            <a:grpSpLocks/>
          </p:cNvGrpSpPr>
          <p:nvPr/>
        </p:nvGrpSpPr>
        <p:grpSpPr bwMode="auto">
          <a:xfrm>
            <a:off x="5665641" y="2884570"/>
            <a:ext cx="2047875" cy="1375172"/>
            <a:chOff x="2059" y="2641"/>
            <a:chExt cx="1720" cy="1155"/>
          </a:xfrm>
        </p:grpSpPr>
        <p:sp>
          <p:nvSpPr>
            <p:cNvPr id="77" name="Oval 40"/>
            <p:cNvSpPr>
              <a:spLocks noChangeArrowheads="1"/>
            </p:cNvSpPr>
            <p:nvPr/>
          </p:nvSpPr>
          <p:spPr bwMode="auto">
            <a:xfrm>
              <a:off x="2338" y="3339"/>
              <a:ext cx="1084" cy="4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spcBef>
                  <a:spcPct val="20000"/>
                </a:spcBef>
                <a:buClr>
                  <a:srgbClr val="E1B40C"/>
                </a:buClr>
                <a:defRPr/>
              </a:pPr>
              <a:endParaRPr lang="zh-CN" altLang="zh-CN" sz="105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Oval 44"/>
            <p:cNvSpPr>
              <a:spLocks noChangeArrowheads="1"/>
            </p:cNvSpPr>
            <p:nvPr/>
          </p:nvSpPr>
          <p:spPr bwMode="gray">
            <a:xfrm>
              <a:off x="2059" y="2641"/>
              <a:ext cx="1560" cy="10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875F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в </a:t>
              </a: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количественно- 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суммовом</a:t>
              </a:r>
              <a:endParaRPr lang="ru-RU" altLang="zh-CN" sz="1200" b="1" kern="0" dirty="0">
                <a:solidFill>
                  <a:prstClr val="black"/>
                </a:solidFill>
                <a:ea typeface="微软雅黑" pitchFamily="34" charset="-122"/>
              </a:endParaRP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schemeClr val="accent6"/>
                  </a:solidFill>
                  <a:ea typeface="微软雅黑" pitchFamily="34" charset="-122"/>
                </a:rPr>
                <a:t>82 531,5   </a:t>
              </a: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млн</a:t>
              </a: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. руб. 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(+8 089,8)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4 049 ед.  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(-2 321)</a:t>
              </a:r>
              <a:endParaRPr lang="zh-CN" altLang="en-US" sz="1200" b="1" kern="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pic>
          <p:nvPicPr>
            <p:cNvPr id="79" name="Picture 45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7" y="3213"/>
              <a:ext cx="7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Group 46"/>
            <p:cNvGrpSpPr>
              <a:grpSpLocks/>
            </p:cNvGrpSpPr>
            <p:nvPr/>
          </p:nvGrpSpPr>
          <p:grpSpPr bwMode="auto">
            <a:xfrm rot="-1297425" flipH="1" flipV="1">
              <a:off x="2551" y="3081"/>
              <a:ext cx="698" cy="522"/>
              <a:chOff x="2492" y="1051"/>
              <a:chExt cx="786" cy="678"/>
            </a:xfrm>
          </p:grpSpPr>
          <p:grpSp>
            <p:nvGrpSpPr>
              <p:cNvPr id="81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7" name="AutoShape 4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AutoShape 4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AutoShape 5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AutoShape 5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" name="Group 52"/>
              <p:cNvGrpSpPr>
                <a:grpSpLocks/>
              </p:cNvGrpSpPr>
              <p:nvPr/>
            </p:nvGrpSpPr>
            <p:grpSpPr bwMode="auto">
              <a:xfrm rot="1353540">
                <a:off x="2492" y="1064"/>
                <a:ext cx="786" cy="665"/>
                <a:chOff x="1410" y="2568"/>
                <a:chExt cx="1183" cy="996"/>
              </a:xfrm>
            </p:grpSpPr>
            <p:sp>
              <p:nvSpPr>
                <p:cNvPr id="83" name="AutoShape 5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AutoShape 5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AutoShape 5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AutoShape 56"/>
                <p:cNvSpPr>
                  <a:spLocks noChangeArrowheads="1"/>
                </p:cNvSpPr>
                <p:nvPr/>
              </p:nvSpPr>
              <p:spPr bwMode="ltGray">
                <a:xfrm rot="6906312">
                  <a:off x="1620" y="2903"/>
                  <a:ext cx="451" cy="87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97" name="Group 9"/>
          <p:cNvGrpSpPr>
            <a:grpSpLocks/>
          </p:cNvGrpSpPr>
          <p:nvPr/>
        </p:nvGrpSpPr>
        <p:grpSpPr bwMode="auto">
          <a:xfrm>
            <a:off x="7217815" y="4274976"/>
            <a:ext cx="605183" cy="519758"/>
            <a:chOff x="2433" y="1083"/>
            <a:chExt cx="935" cy="649"/>
          </a:xfrm>
        </p:grpSpPr>
        <p:sp>
          <p:nvSpPr>
            <p:cNvPr id="98" name="Oval 10"/>
            <p:cNvSpPr>
              <a:spLocks noChangeArrowheads="1"/>
            </p:cNvSpPr>
            <p:nvPr/>
          </p:nvSpPr>
          <p:spPr bwMode="auto">
            <a:xfrm>
              <a:off x="2579" y="1083"/>
              <a:ext cx="789" cy="649"/>
            </a:xfrm>
            <a:prstGeom prst="ellipse">
              <a:avLst/>
            </a:prstGeom>
            <a:gradFill rotWithShape="1">
              <a:gsLst>
                <a:gs pos="0">
                  <a:srgbClr val="F7F7F7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900" b="1" kern="0" dirty="0" smtClean="0">
                  <a:solidFill>
                    <a:srgbClr val="1C1C1C"/>
                  </a:solidFill>
                </a:rPr>
                <a:t>1 172 </a:t>
              </a:r>
              <a:r>
                <a:rPr lang="ru-RU" altLang="zh-CN" sz="900" b="1" kern="0" dirty="0">
                  <a:solidFill>
                    <a:srgbClr val="1C1C1C"/>
                  </a:solidFill>
                </a:rPr>
                <a:t>ед.</a:t>
              </a:r>
            </a:p>
            <a:p>
              <a:pPr algn="ctr" defTabSz="914378" eaLnBrk="1" hangingPunct="1">
                <a:defRPr/>
              </a:pPr>
              <a:r>
                <a:rPr lang="ru-RU" altLang="zh-CN" sz="900" b="1" kern="0" dirty="0">
                  <a:solidFill>
                    <a:srgbClr val="1C1C1C"/>
                  </a:solidFill>
                </a:rPr>
                <a:t> </a:t>
              </a:r>
              <a:r>
                <a:rPr lang="ru-RU" altLang="zh-CN" sz="900" b="1" kern="0" dirty="0" smtClean="0">
                  <a:solidFill>
                    <a:srgbClr val="1C1C1C"/>
                  </a:solidFill>
                </a:rPr>
                <a:t>(29%)</a:t>
              </a:r>
              <a:endParaRPr lang="en-US" altLang="zh-CN" sz="900" b="1" kern="0" dirty="0">
                <a:solidFill>
                  <a:srgbClr val="1C1C1C"/>
                </a:solidFill>
              </a:endParaRPr>
            </a:p>
          </p:txBody>
        </p:sp>
        <p:grpSp>
          <p:nvGrpSpPr>
            <p:cNvPr id="99" name="Group 11"/>
            <p:cNvGrpSpPr>
              <a:grpSpLocks/>
            </p:cNvGrpSpPr>
            <p:nvPr/>
          </p:nvGrpSpPr>
          <p:grpSpPr bwMode="auto">
            <a:xfrm>
              <a:off x="2433" y="1124"/>
              <a:ext cx="908" cy="296"/>
              <a:chOff x="1438" y="1798"/>
              <a:chExt cx="907" cy="295"/>
            </a:xfrm>
          </p:grpSpPr>
          <p:sp>
            <p:nvSpPr>
              <p:cNvPr id="100" name="Freeform 12"/>
              <p:cNvSpPr>
                <a:spLocks/>
              </p:cNvSpPr>
              <p:nvPr/>
            </p:nvSpPr>
            <p:spPr bwMode="auto">
              <a:xfrm>
                <a:off x="1438" y="1798"/>
                <a:ext cx="907" cy="295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 flipH="1">
                <a:off x="2084" y="1843"/>
                <a:ext cx="109" cy="1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" name="Line 37"/>
          <p:cNvSpPr>
            <a:spLocks noChangeShapeType="1"/>
          </p:cNvSpPr>
          <p:nvPr/>
        </p:nvSpPr>
        <p:spPr bwMode="auto">
          <a:xfrm rot="618245">
            <a:off x="7557713" y="3544689"/>
            <a:ext cx="343715" cy="11371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grpSp>
        <p:nvGrpSpPr>
          <p:cNvPr id="121" name="Group 24"/>
          <p:cNvGrpSpPr>
            <a:grpSpLocks/>
          </p:cNvGrpSpPr>
          <p:nvPr/>
        </p:nvGrpSpPr>
        <p:grpSpPr bwMode="auto">
          <a:xfrm rot="10800000" flipH="1" flipV="1">
            <a:off x="6160054" y="1827576"/>
            <a:ext cx="630802" cy="611231"/>
            <a:chOff x="-1037" y="1169"/>
            <a:chExt cx="6502" cy="4233"/>
          </a:xfrm>
        </p:grpSpPr>
        <p:sp>
          <p:nvSpPr>
            <p:cNvPr id="122" name="Oval 25"/>
            <p:cNvSpPr>
              <a:spLocks noChangeArrowheads="1"/>
            </p:cNvSpPr>
            <p:nvPr/>
          </p:nvSpPr>
          <p:spPr bwMode="auto">
            <a:xfrm>
              <a:off x="-1037" y="1204"/>
              <a:ext cx="6502" cy="4198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808080"/>
                </a:gs>
              </a:gsLst>
              <a:lin ang="2700000" scaled="1"/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srgbClr val="1C1C1C"/>
                  </a:solidFill>
                </a:rPr>
                <a:t>266 ед. 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srgbClr val="1C1C1C"/>
                  </a:solidFill>
                </a:rPr>
                <a:t>(3,3%)</a:t>
              </a:r>
              <a:endParaRPr lang="en-US" altLang="zh-CN" sz="1200" b="1" kern="0" dirty="0">
                <a:solidFill>
                  <a:srgbClr val="1C1C1C"/>
                </a:solidFill>
              </a:endParaRPr>
            </a:p>
          </p:txBody>
        </p:sp>
        <p:grpSp>
          <p:nvGrpSpPr>
            <p:cNvPr id="123" name="Group 26"/>
            <p:cNvGrpSpPr>
              <a:grpSpLocks/>
            </p:cNvGrpSpPr>
            <p:nvPr/>
          </p:nvGrpSpPr>
          <p:grpSpPr bwMode="auto">
            <a:xfrm>
              <a:off x="2223" y="1169"/>
              <a:ext cx="1762" cy="1245"/>
              <a:chOff x="1228" y="1843"/>
              <a:chExt cx="1760" cy="1241"/>
            </a:xfrm>
          </p:grpSpPr>
          <p:sp>
            <p:nvSpPr>
              <p:cNvPr id="124" name="Freeform 27"/>
              <p:cNvSpPr>
                <a:spLocks/>
              </p:cNvSpPr>
              <p:nvPr/>
            </p:nvSpPr>
            <p:spPr bwMode="auto">
              <a:xfrm>
                <a:off x="1228" y="1843"/>
                <a:ext cx="1110" cy="1241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Oval 28"/>
              <p:cNvSpPr>
                <a:spLocks noChangeArrowheads="1"/>
              </p:cNvSpPr>
              <p:nvPr/>
            </p:nvSpPr>
            <p:spPr bwMode="auto">
              <a:xfrm flipH="1">
                <a:off x="2706" y="1969"/>
                <a:ext cx="282" cy="6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6" name="Line 35"/>
          <p:cNvSpPr>
            <a:spLocks noChangeShapeType="1"/>
          </p:cNvSpPr>
          <p:nvPr/>
        </p:nvSpPr>
        <p:spPr bwMode="auto">
          <a:xfrm rot="618245" flipH="1" flipV="1">
            <a:off x="6485999" y="2480184"/>
            <a:ext cx="167994" cy="37077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28" name="Rectangle 65"/>
          <p:cNvSpPr>
            <a:spLocks noChangeArrowheads="1"/>
          </p:cNvSpPr>
          <p:nvPr/>
        </p:nvSpPr>
        <p:spPr bwMode="auto">
          <a:xfrm>
            <a:off x="7870067" y="3190048"/>
            <a:ext cx="1314509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1 929,6 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млн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. руб.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требований к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оформлению фактов </a:t>
            </a:r>
            <a:r>
              <a:rPr lang="ru-RU" altLang="zh-CN" sz="1100" b="1" dirty="0" err="1" smtClean="0">
                <a:solidFill>
                  <a:srgbClr val="000000"/>
                </a:solidFill>
                <a:ea typeface="微软雅黑" pitchFamily="34" charset="-122"/>
              </a:rPr>
              <a:t>хозжизни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(0,7%) </a:t>
            </a:r>
          </a:p>
          <a:p>
            <a:pPr algn="ctr" defTabSz="914378" eaLnBrk="1" hangingPunct="1">
              <a:defRPr/>
            </a:pPr>
            <a:endParaRPr lang="zh-CN" altLang="en-US" sz="8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sp>
        <p:nvSpPr>
          <p:cNvPr id="130" name="Rectangle 65"/>
          <p:cNvSpPr>
            <a:spLocks noChangeArrowheads="1"/>
          </p:cNvSpPr>
          <p:nvPr/>
        </p:nvSpPr>
        <p:spPr bwMode="auto">
          <a:xfrm>
            <a:off x="6790856" y="1143668"/>
            <a:ext cx="1376031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20 134,5 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млн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. руб. </a:t>
            </a:r>
            <a:endParaRPr lang="ru-RU" altLang="zh-CN" sz="1100" b="1" dirty="0" smtClean="0">
              <a:solidFill>
                <a:schemeClr val="accent6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(+8 759,6)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требований к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инвентаризации 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24,4%)</a:t>
            </a:r>
          </a:p>
          <a:p>
            <a:pPr algn="ctr" defTabSz="914378" eaLnBrk="1" hangingPunct="1">
              <a:defRPr/>
            </a:pPr>
            <a:endParaRPr lang="zh-CN" altLang="en-US" sz="8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pic>
        <p:nvPicPr>
          <p:cNvPr id="108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Line 37"/>
          <p:cNvSpPr>
            <a:spLocks noChangeShapeType="1"/>
          </p:cNvSpPr>
          <p:nvPr/>
        </p:nvSpPr>
        <p:spPr bwMode="auto">
          <a:xfrm rot="618245" flipH="1">
            <a:off x="1091900" y="3592957"/>
            <a:ext cx="352184" cy="47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96" name="Oval 25"/>
          <p:cNvSpPr>
            <a:spLocks noChangeArrowheads="1"/>
          </p:cNvSpPr>
          <p:nvPr/>
        </p:nvSpPr>
        <p:spPr bwMode="auto">
          <a:xfrm>
            <a:off x="2940129" y="1924286"/>
            <a:ext cx="328334" cy="380536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lin ang="2700000" scaled="1"/>
          </a:gra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200" b="1" kern="0" dirty="0">
                <a:solidFill>
                  <a:srgbClr val="1C1C1C"/>
                </a:solidFill>
              </a:rPr>
              <a:t>4,6%</a:t>
            </a:r>
            <a:endParaRPr lang="en-US" altLang="zh-CN" sz="1200" b="1" kern="0" dirty="0">
              <a:solidFill>
                <a:srgbClr val="1C1C1C"/>
              </a:solidFill>
            </a:endParaRPr>
          </a:p>
        </p:txBody>
      </p:sp>
      <p:sp>
        <p:nvSpPr>
          <p:cNvPr id="142" name="Rectangle 65"/>
          <p:cNvSpPr>
            <a:spLocks noChangeArrowheads="1"/>
          </p:cNvSpPr>
          <p:nvPr/>
        </p:nvSpPr>
        <p:spPr bwMode="auto">
          <a:xfrm>
            <a:off x="1026114" y="923677"/>
            <a:ext cx="1109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200" b="1" dirty="0">
                <a:solidFill>
                  <a:schemeClr val="accent6"/>
                </a:solidFill>
                <a:ea typeface="微软雅黑" pitchFamily="34" charset="-122"/>
              </a:rPr>
              <a:t>667 ед. </a:t>
            </a:r>
            <a:r>
              <a:rPr lang="ru-RU" altLang="zh-CN" sz="1200" b="1" dirty="0">
                <a:solidFill>
                  <a:srgbClr val="000000"/>
                </a:solidFill>
                <a:ea typeface="微软雅黑" pitchFamily="34" charset="-122"/>
              </a:rPr>
              <a:t>нарушение требований к отчётности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9" y="4614157"/>
            <a:ext cx="1393031" cy="342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529" y="165572"/>
            <a:ext cx="1393031" cy="342900"/>
          </a:xfrm>
          <a:prstGeom prst="rect">
            <a:avLst/>
          </a:prstGeom>
        </p:spPr>
      </p:pic>
      <p:grpSp>
        <p:nvGrpSpPr>
          <p:cNvPr id="181" name="Group 9"/>
          <p:cNvGrpSpPr>
            <a:grpSpLocks/>
          </p:cNvGrpSpPr>
          <p:nvPr/>
        </p:nvGrpSpPr>
        <p:grpSpPr bwMode="auto">
          <a:xfrm>
            <a:off x="4408847" y="2888050"/>
            <a:ext cx="866037" cy="1030929"/>
            <a:chOff x="2590" y="1128"/>
            <a:chExt cx="884" cy="1265"/>
          </a:xfrm>
        </p:grpSpPr>
        <p:sp>
          <p:nvSpPr>
            <p:cNvPr id="182" name="Oval 10"/>
            <p:cNvSpPr>
              <a:spLocks noChangeArrowheads="1"/>
            </p:cNvSpPr>
            <p:nvPr/>
          </p:nvSpPr>
          <p:spPr bwMode="auto">
            <a:xfrm>
              <a:off x="2590" y="1165"/>
              <a:ext cx="884" cy="12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 smtClean="0"/>
                <a:t>653 </a:t>
              </a:r>
              <a:r>
                <a:rPr lang="ru-RU" altLang="zh-CN" sz="1200" b="1" kern="0" dirty="0"/>
                <a:t>ед.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/>
                <a:t> </a:t>
              </a:r>
              <a:r>
                <a:rPr lang="ru-RU" altLang="zh-CN" sz="1200" b="1" kern="0" dirty="0" smtClean="0"/>
                <a:t>(16,1%)</a:t>
              </a:r>
              <a:endParaRPr lang="en-US" altLang="zh-CN" sz="1200" b="1" kern="0" dirty="0"/>
            </a:p>
          </p:txBody>
        </p:sp>
        <p:grpSp>
          <p:nvGrpSpPr>
            <p:cNvPr id="183" name="Group 11"/>
            <p:cNvGrpSpPr>
              <a:grpSpLocks/>
            </p:cNvGrpSpPr>
            <p:nvPr/>
          </p:nvGrpSpPr>
          <p:grpSpPr bwMode="auto">
            <a:xfrm>
              <a:off x="2863" y="1128"/>
              <a:ext cx="326" cy="329"/>
              <a:chOff x="1869" y="1808"/>
              <a:chExt cx="326" cy="329"/>
            </a:xfrm>
          </p:grpSpPr>
          <p:sp>
            <p:nvSpPr>
              <p:cNvPr id="184" name="Freeform 12"/>
              <p:cNvSpPr>
                <a:spLocks/>
              </p:cNvSpPr>
              <p:nvPr/>
            </p:nvSpPr>
            <p:spPr bwMode="auto">
              <a:xfrm>
                <a:off x="2135" y="1808"/>
                <a:ext cx="60" cy="259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Oval 13"/>
              <p:cNvSpPr>
                <a:spLocks noChangeArrowheads="1"/>
              </p:cNvSpPr>
              <p:nvPr/>
            </p:nvSpPr>
            <p:spPr bwMode="auto">
              <a:xfrm>
                <a:off x="1869" y="1823"/>
                <a:ext cx="172" cy="3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87" name="Rectangle 65"/>
          <p:cNvSpPr>
            <a:spLocks noChangeArrowheads="1"/>
          </p:cNvSpPr>
          <p:nvPr/>
        </p:nvSpPr>
        <p:spPr bwMode="auto">
          <a:xfrm flipH="1">
            <a:off x="4650170" y="1284656"/>
            <a:ext cx="87188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49 854,6 млн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. руб.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учета </a:t>
            </a:r>
            <a:r>
              <a:rPr lang="ru-RU" altLang="zh-CN" sz="1100" b="1" dirty="0" err="1" smtClean="0">
                <a:solidFill>
                  <a:srgbClr val="000000"/>
                </a:solidFill>
                <a:ea typeface="微软雅黑" pitchFamily="34" charset="-122"/>
              </a:rPr>
              <a:t>муниципа</a:t>
            </a:r>
            <a:endParaRPr lang="ru-RU" altLang="zh-CN" sz="1100" b="1" dirty="0" smtClean="0">
              <a:solidFill>
                <a:srgbClr val="000000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100" b="1" dirty="0" err="1" smtClean="0">
                <a:solidFill>
                  <a:srgbClr val="000000"/>
                </a:solidFill>
                <a:ea typeface="微软雅黑" pitchFamily="34" charset="-122"/>
              </a:rPr>
              <a:t>льного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 имущества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(60%)</a:t>
            </a:r>
          </a:p>
          <a:p>
            <a:pPr algn="ctr" defTabSz="914378" eaLnBrk="1" hangingPunct="1">
              <a:defRPr/>
            </a:pPr>
            <a:endParaRPr lang="zh-CN" altLang="en-US" sz="11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sp>
        <p:nvSpPr>
          <p:cNvPr id="132" name="Line 35"/>
          <p:cNvSpPr>
            <a:spLocks noChangeShapeType="1"/>
          </p:cNvSpPr>
          <p:nvPr/>
        </p:nvSpPr>
        <p:spPr bwMode="auto">
          <a:xfrm rot="618245" flipH="1">
            <a:off x="5329293" y="3395478"/>
            <a:ext cx="256038" cy="12713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880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870" y="4701736"/>
            <a:ext cx="1441153" cy="354746"/>
          </a:xfrm>
          <a:prstGeom prst="rect">
            <a:avLst/>
          </a:prstGeom>
        </p:spPr>
      </p:pic>
      <p:grpSp>
        <p:nvGrpSpPr>
          <p:cNvPr id="113" name="Group 9"/>
          <p:cNvGrpSpPr>
            <a:grpSpLocks/>
          </p:cNvGrpSpPr>
          <p:nvPr/>
        </p:nvGrpSpPr>
        <p:grpSpPr bwMode="auto">
          <a:xfrm>
            <a:off x="274034" y="3247780"/>
            <a:ext cx="741325" cy="818751"/>
            <a:chOff x="2605" y="1096"/>
            <a:chExt cx="899" cy="894"/>
          </a:xfrm>
        </p:grpSpPr>
        <p:sp>
          <p:nvSpPr>
            <p:cNvPr id="114" name="Oval 10"/>
            <p:cNvSpPr>
              <a:spLocks noChangeArrowheads="1"/>
            </p:cNvSpPr>
            <p:nvPr/>
          </p:nvSpPr>
          <p:spPr bwMode="auto">
            <a:xfrm>
              <a:off x="2605" y="1096"/>
              <a:ext cx="899" cy="894"/>
            </a:xfrm>
            <a:prstGeom prst="ellipse">
              <a:avLst/>
            </a:prstGeom>
            <a:gradFill rotWithShape="1">
              <a:gsLst>
                <a:gs pos="0">
                  <a:srgbClr val="F7F7F7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srgbClr val="1C1C1C"/>
                  </a:solidFill>
                </a:rPr>
                <a:t>46,0 </a:t>
              </a:r>
              <a:r>
                <a:rPr lang="ru-RU" altLang="zh-CN" sz="1200" b="1" kern="0" dirty="0">
                  <a:solidFill>
                    <a:srgbClr val="1C1C1C"/>
                  </a:solidFill>
                </a:rPr>
                <a:t>%</a:t>
              </a:r>
              <a:endParaRPr lang="en-US" altLang="zh-CN" sz="1200" b="1" kern="0" dirty="0">
                <a:solidFill>
                  <a:srgbClr val="1C1C1C"/>
                </a:solidFill>
              </a:endParaRPr>
            </a:p>
          </p:txBody>
        </p:sp>
        <p:grpSp>
          <p:nvGrpSpPr>
            <p:cNvPr id="115" name="Group 11"/>
            <p:cNvGrpSpPr>
              <a:grpSpLocks/>
            </p:cNvGrpSpPr>
            <p:nvPr/>
          </p:nvGrpSpPr>
          <p:grpSpPr bwMode="auto">
            <a:xfrm>
              <a:off x="2767" y="1169"/>
              <a:ext cx="568" cy="296"/>
              <a:chOff x="1771" y="1843"/>
              <a:chExt cx="567" cy="295"/>
            </a:xfrm>
          </p:grpSpPr>
          <p:sp>
            <p:nvSpPr>
              <p:cNvPr id="116" name="Freeform 12"/>
              <p:cNvSpPr>
                <a:spLocks/>
              </p:cNvSpPr>
              <p:nvPr/>
            </p:nvSpPr>
            <p:spPr bwMode="auto">
              <a:xfrm>
                <a:off x="2071" y="1843"/>
                <a:ext cx="267" cy="295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Oval 13"/>
              <p:cNvSpPr>
                <a:spLocks noChangeArrowheads="1"/>
              </p:cNvSpPr>
              <p:nvPr/>
            </p:nvSpPr>
            <p:spPr bwMode="auto">
              <a:xfrm>
                <a:off x="1771" y="1843"/>
                <a:ext cx="479" cy="25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4" name="Group 24"/>
          <p:cNvGrpSpPr>
            <a:grpSpLocks/>
          </p:cNvGrpSpPr>
          <p:nvPr/>
        </p:nvGrpSpPr>
        <p:grpSpPr bwMode="auto">
          <a:xfrm>
            <a:off x="2844291" y="2350995"/>
            <a:ext cx="648426" cy="607285"/>
            <a:chOff x="2420" y="1139"/>
            <a:chExt cx="518" cy="222"/>
          </a:xfrm>
        </p:grpSpPr>
        <p:sp>
          <p:nvSpPr>
            <p:cNvPr id="165" name="Oval 25"/>
            <p:cNvSpPr>
              <a:spLocks noChangeArrowheads="1"/>
            </p:cNvSpPr>
            <p:nvPr/>
          </p:nvSpPr>
          <p:spPr bwMode="auto">
            <a:xfrm>
              <a:off x="2420" y="1139"/>
              <a:ext cx="518" cy="222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808080"/>
                </a:gs>
              </a:gsLst>
              <a:lin ang="2700000" scaled="1"/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srgbClr val="1C1C1C"/>
                  </a:solidFill>
                </a:rPr>
                <a:t>40%</a:t>
              </a:r>
              <a:endParaRPr lang="en-US" altLang="zh-CN" sz="1200" b="1" kern="0" dirty="0">
                <a:solidFill>
                  <a:srgbClr val="1C1C1C"/>
                </a:solidFill>
              </a:endParaRPr>
            </a:p>
          </p:txBody>
        </p:sp>
        <p:sp>
          <p:nvSpPr>
            <p:cNvPr id="168" name="Oval 28"/>
            <p:cNvSpPr>
              <a:spLocks noChangeArrowheads="1"/>
            </p:cNvSpPr>
            <p:nvPr/>
          </p:nvSpPr>
          <p:spPr bwMode="auto">
            <a:xfrm>
              <a:off x="2538" y="1166"/>
              <a:ext cx="241" cy="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</p:grpSp>
      <p:sp>
        <p:nvSpPr>
          <p:cNvPr id="175" name="Line 35"/>
          <p:cNvSpPr>
            <a:spLocks noChangeShapeType="1"/>
          </p:cNvSpPr>
          <p:nvPr/>
        </p:nvSpPr>
        <p:spPr bwMode="auto">
          <a:xfrm rot="618245" flipV="1">
            <a:off x="2599923" y="2906444"/>
            <a:ext cx="244212" cy="43461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76" name="Line 36"/>
          <p:cNvSpPr>
            <a:spLocks noChangeShapeType="1"/>
          </p:cNvSpPr>
          <p:nvPr/>
        </p:nvSpPr>
        <p:spPr bwMode="auto">
          <a:xfrm rot="618245" flipH="1" flipV="1">
            <a:off x="1914769" y="2826009"/>
            <a:ext cx="169368" cy="38493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grpSp>
        <p:nvGrpSpPr>
          <p:cNvPr id="198" name="Group 451"/>
          <p:cNvGrpSpPr>
            <a:grpSpLocks/>
          </p:cNvGrpSpPr>
          <p:nvPr/>
        </p:nvGrpSpPr>
        <p:grpSpPr bwMode="auto">
          <a:xfrm>
            <a:off x="1441286" y="3289373"/>
            <a:ext cx="1489665" cy="1245394"/>
            <a:chOff x="2226" y="2750"/>
            <a:chExt cx="1290" cy="1046"/>
          </a:xfrm>
        </p:grpSpPr>
        <p:sp>
          <p:nvSpPr>
            <p:cNvPr id="199" name="Oval 40"/>
            <p:cNvSpPr>
              <a:spLocks noChangeArrowheads="1"/>
            </p:cNvSpPr>
            <p:nvPr/>
          </p:nvSpPr>
          <p:spPr bwMode="auto">
            <a:xfrm>
              <a:off x="2338" y="3339"/>
              <a:ext cx="1084" cy="4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spcBef>
                  <a:spcPct val="20000"/>
                </a:spcBef>
                <a:buClr>
                  <a:srgbClr val="E1B40C"/>
                </a:buClr>
                <a:defRPr/>
              </a:pPr>
              <a:endParaRPr lang="zh-CN" altLang="zh-CN" sz="105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0" name="Oval 44"/>
            <p:cNvSpPr>
              <a:spLocks noChangeArrowheads="1"/>
            </p:cNvSpPr>
            <p:nvPr/>
          </p:nvSpPr>
          <p:spPr bwMode="gray">
            <a:xfrm>
              <a:off x="2226" y="2750"/>
              <a:ext cx="1290" cy="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875F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в количественном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 121ед. (-295)</a:t>
              </a:r>
              <a:endParaRPr lang="zh-CN" altLang="en-US" sz="1200" b="1" kern="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pic>
          <p:nvPicPr>
            <p:cNvPr id="201" name="Picture 45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11" y="2764"/>
              <a:ext cx="7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2" name="Group 46"/>
            <p:cNvGrpSpPr>
              <a:grpSpLocks/>
            </p:cNvGrpSpPr>
            <p:nvPr/>
          </p:nvGrpSpPr>
          <p:grpSpPr bwMode="auto">
            <a:xfrm rot="-1297425" flipH="1" flipV="1">
              <a:off x="2486" y="3429"/>
              <a:ext cx="793" cy="190"/>
              <a:chOff x="2532" y="1051"/>
              <a:chExt cx="893" cy="246"/>
            </a:xfrm>
          </p:grpSpPr>
          <p:grpSp>
            <p:nvGrpSpPr>
              <p:cNvPr id="203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9" name="AutoShape 4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" name="AutoShape 4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1" name="AutoShape 5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" name="AutoShape 5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4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5" name="AutoShape 5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" name="AutoShape 5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" name="AutoShape 5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" name="AutoShape 5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71" name="Line 37"/>
          <p:cNvSpPr>
            <a:spLocks noChangeShapeType="1"/>
          </p:cNvSpPr>
          <p:nvPr/>
        </p:nvSpPr>
        <p:spPr bwMode="auto">
          <a:xfrm rot="618245" flipH="1">
            <a:off x="1071577" y="3701495"/>
            <a:ext cx="331215" cy="38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1485696" y="1392458"/>
            <a:ext cx="11868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7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ед.</a:t>
            </a:r>
          </a:p>
          <a:p>
            <a:pPr algn="ctr" defTabSz="914378" eaLnBrk="1" hangingPunct="1">
              <a:defRPr/>
            </a:pP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порядка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приватизации</a:t>
            </a:r>
            <a:endParaRPr lang="ru-RU" altLang="zh-CN" sz="11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sp>
        <p:nvSpPr>
          <p:cNvPr id="74" name="Rectangle 65"/>
          <p:cNvSpPr>
            <a:spLocks noChangeArrowheads="1"/>
          </p:cNvSpPr>
          <p:nvPr/>
        </p:nvSpPr>
        <p:spPr bwMode="auto">
          <a:xfrm>
            <a:off x="2685547" y="1271616"/>
            <a:ext cx="125062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48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ед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. (+1)</a:t>
            </a:r>
            <a:endParaRPr lang="ru-RU" altLang="zh-CN" sz="1100" b="1" dirty="0">
              <a:solidFill>
                <a:schemeClr val="accent6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 ненадлежащее исполнение обязанностей руководителя МУП</a:t>
            </a:r>
          </a:p>
        </p:txBody>
      </p:sp>
      <p:sp>
        <p:nvSpPr>
          <p:cNvPr id="75" name="Rectangle 65"/>
          <p:cNvSpPr>
            <a:spLocks noChangeArrowheads="1"/>
          </p:cNvSpPr>
          <p:nvPr/>
        </p:nvSpPr>
        <p:spPr bwMode="auto">
          <a:xfrm>
            <a:off x="896756" y="50970"/>
            <a:ext cx="6915604" cy="11079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2200" b="1" dirty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Основные нарушения в сфере управления и распоряжения </a:t>
            </a:r>
            <a:r>
              <a:rPr lang="ru-RU" altLang="zh-CN" sz="2200" b="1" dirty="0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муниципальной собственностью, </a:t>
            </a:r>
            <a:r>
              <a:rPr lang="ru-RU" altLang="zh-CN" sz="1400" b="1" dirty="0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к 2020 году</a:t>
            </a:r>
            <a:endParaRPr lang="ru-RU" altLang="zh-CN" sz="1400" b="1" dirty="0">
              <a:solidFill>
                <a:prstClr val="black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6" name="Group 451"/>
          <p:cNvGrpSpPr>
            <a:grpSpLocks/>
          </p:cNvGrpSpPr>
          <p:nvPr/>
        </p:nvGrpSpPr>
        <p:grpSpPr bwMode="auto">
          <a:xfrm>
            <a:off x="5425756" y="2923635"/>
            <a:ext cx="1875071" cy="1359745"/>
            <a:chOff x="1941" y="2750"/>
            <a:chExt cx="1481" cy="1046"/>
          </a:xfrm>
        </p:grpSpPr>
        <p:sp>
          <p:nvSpPr>
            <p:cNvPr id="77" name="Oval 40"/>
            <p:cNvSpPr>
              <a:spLocks noChangeArrowheads="1"/>
            </p:cNvSpPr>
            <p:nvPr/>
          </p:nvSpPr>
          <p:spPr bwMode="auto">
            <a:xfrm>
              <a:off x="2338" y="3339"/>
              <a:ext cx="1084" cy="4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spcBef>
                  <a:spcPct val="20000"/>
                </a:spcBef>
                <a:buClr>
                  <a:srgbClr val="E1B40C"/>
                </a:buClr>
                <a:defRPr/>
              </a:pPr>
              <a:endParaRPr lang="zh-CN" altLang="zh-CN" sz="105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Oval 44"/>
            <p:cNvSpPr>
              <a:spLocks noChangeArrowheads="1"/>
            </p:cNvSpPr>
            <p:nvPr/>
          </p:nvSpPr>
          <p:spPr bwMode="gray">
            <a:xfrm>
              <a:off x="1941" y="2750"/>
              <a:ext cx="1399" cy="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875F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в количественно- 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 </a:t>
              </a: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суммовом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24 </a:t>
              </a: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527,0 млн. руб. </a:t>
              </a:r>
              <a:endParaRPr lang="ru-RU" altLang="zh-CN" sz="1200" b="1" kern="0" dirty="0" smtClean="0">
                <a:solidFill>
                  <a:prstClr val="black"/>
                </a:solidFill>
                <a:ea typeface="微软雅黑" pitchFamily="34" charset="-122"/>
              </a:endParaRP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 (+5 304,7)</a:t>
              </a:r>
              <a:endParaRPr lang="ru-RU" altLang="zh-CN" sz="1200" b="1" kern="0" dirty="0">
                <a:solidFill>
                  <a:prstClr val="black"/>
                </a:solidFill>
                <a:ea typeface="微软雅黑" pitchFamily="34" charset="-122"/>
              </a:endParaRP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20 874 ед.</a:t>
              </a:r>
              <a:endParaRPr lang="zh-CN" altLang="en-US" sz="1200" b="1" kern="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pic>
          <p:nvPicPr>
            <p:cNvPr id="79" name="Picture 45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11" y="2764"/>
              <a:ext cx="7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Group 46"/>
            <p:cNvGrpSpPr>
              <a:grpSpLocks/>
            </p:cNvGrpSpPr>
            <p:nvPr/>
          </p:nvGrpSpPr>
          <p:grpSpPr bwMode="auto">
            <a:xfrm rot="-1297425" flipH="1" flipV="1">
              <a:off x="2486" y="3429"/>
              <a:ext cx="793" cy="190"/>
              <a:chOff x="2532" y="1051"/>
              <a:chExt cx="893" cy="246"/>
            </a:xfrm>
          </p:grpSpPr>
          <p:grpSp>
            <p:nvGrpSpPr>
              <p:cNvPr id="81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7" name="AutoShape 4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AutoShape 4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AutoShape 5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AutoShape 5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3" name="AutoShape 5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AutoShape 5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AutoShape 5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AutoShape 5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91" name="Group 14"/>
          <p:cNvGrpSpPr>
            <a:grpSpLocks/>
          </p:cNvGrpSpPr>
          <p:nvPr/>
        </p:nvGrpSpPr>
        <p:grpSpPr bwMode="auto">
          <a:xfrm rot="10800000" flipV="1">
            <a:off x="3956024" y="3065791"/>
            <a:ext cx="1285421" cy="1029824"/>
            <a:chOff x="2475" y="162"/>
            <a:chExt cx="1689" cy="1795"/>
          </a:xfrm>
        </p:grpSpPr>
        <p:sp>
          <p:nvSpPr>
            <p:cNvPr id="92" name="Oval 15"/>
            <p:cNvSpPr>
              <a:spLocks noChangeArrowheads="1"/>
            </p:cNvSpPr>
            <p:nvPr/>
          </p:nvSpPr>
          <p:spPr bwMode="auto">
            <a:xfrm>
              <a:off x="2598" y="211"/>
              <a:ext cx="1475" cy="174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975" b="1" kern="0" dirty="0" smtClean="0">
                  <a:solidFill>
                    <a:schemeClr val="bg1"/>
                  </a:solidFill>
                  <a:ea typeface="微软雅黑" pitchFamily="34" charset="-122"/>
                </a:rPr>
                <a:t>14 468 </a:t>
              </a:r>
              <a:r>
                <a:rPr lang="ru-RU" altLang="zh-CN" sz="975" b="1" kern="0" dirty="0">
                  <a:solidFill>
                    <a:schemeClr val="bg1"/>
                  </a:solidFill>
                  <a:ea typeface="微软雅黑" pitchFamily="34" charset="-122"/>
                </a:rPr>
                <a:t>ед. </a:t>
              </a:r>
            </a:p>
            <a:p>
              <a:pPr algn="ctr" defTabSz="914378" eaLnBrk="1" hangingPunct="1">
                <a:defRPr/>
              </a:pPr>
              <a:r>
                <a:rPr lang="ru-RU" altLang="zh-CN" sz="1050" b="1" kern="0" dirty="0" smtClean="0">
                  <a:solidFill>
                    <a:schemeClr val="bg1"/>
                  </a:solidFill>
                  <a:ea typeface="微软雅黑" pitchFamily="34" charset="-122"/>
                </a:rPr>
                <a:t>(69,3</a:t>
              </a:r>
              <a:r>
                <a:rPr lang="ru-RU" altLang="zh-CN" sz="1050" b="1" kern="0" dirty="0">
                  <a:solidFill>
                    <a:schemeClr val="bg1"/>
                  </a:solidFill>
                  <a:ea typeface="微软雅黑" pitchFamily="34" charset="-122"/>
                </a:rPr>
                <a:t>%)</a:t>
              </a:r>
            </a:p>
          </p:txBody>
        </p:sp>
        <p:grpSp>
          <p:nvGrpSpPr>
            <p:cNvPr id="93" name="Group 16"/>
            <p:cNvGrpSpPr>
              <a:grpSpLocks/>
            </p:cNvGrpSpPr>
            <p:nvPr/>
          </p:nvGrpSpPr>
          <p:grpSpPr bwMode="auto">
            <a:xfrm>
              <a:off x="2475" y="162"/>
              <a:ext cx="1689" cy="1675"/>
              <a:chOff x="1480" y="840"/>
              <a:chExt cx="1687" cy="1668"/>
            </a:xfrm>
          </p:grpSpPr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1480" y="840"/>
                <a:ext cx="1687" cy="1250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/>
            </p:nvSpPr>
            <p:spPr bwMode="auto">
              <a:xfrm flipV="1">
                <a:off x="2241" y="2134"/>
                <a:ext cx="800" cy="37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1" name="Group 24"/>
          <p:cNvGrpSpPr>
            <a:grpSpLocks/>
          </p:cNvGrpSpPr>
          <p:nvPr/>
        </p:nvGrpSpPr>
        <p:grpSpPr bwMode="auto">
          <a:xfrm rot="10800000" flipH="1" flipV="1">
            <a:off x="8244408" y="4371651"/>
            <a:ext cx="717152" cy="530162"/>
            <a:chOff x="2426" y="1169"/>
            <a:chExt cx="3365" cy="1707"/>
          </a:xfrm>
        </p:grpSpPr>
        <p:sp>
          <p:nvSpPr>
            <p:cNvPr id="122" name="Oval 25"/>
            <p:cNvSpPr>
              <a:spLocks noChangeArrowheads="1"/>
            </p:cNvSpPr>
            <p:nvPr/>
          </p:nvSpPr>
          <p:spPr bwMode="auto">
            <a:xfrm>
              <a:off x="2931" y="1317"/>
              <a:ext cx="2860" cy="155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808080"/>
                </a:gs>
              </a:gsLst>
              <a:lin ang="2700000" scaled="1"/>
            </a:gra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900" b="1" kern="0" dirty="0" smtClean="0">
                  <a:solidFill>
                    <a:srgbClr val="1C1C1C"/>
                  </a:solidFill>
                </a:rPr>
                <a:t>190 </a:t>
              </a:r>
              <a:r>
                <a:rPr lang="ru-RU" altLang="zh-CN" sz="900" b="1" kern="0" dirty="0">
                  <a:solidFill>
                    <a:srgbClr val="1C1C1C"/>
                  </a:solidFill>
                </a:rPr>
                <a:t>ед. </a:t>
              </a:r>
            </a:p>
            <a:p>
              <a:pPr algn="ctr" defTabSz="914378" eaLnBrk="1" hangingPunct="1">
                <a:defRPr/>
              </a:pPr>
              <a:r>
                <a:rPr lang="ru-RU" altLang="zh-CN" sz="900" b="1" kern="0" dirty="0" smtClean="0">
                  <a:solidFill>
                    <a:srgbClr val="1C1C1C"/>
                  </a:solidFill>
                </a:rPr>
                <a:t>(-510) </a:t>
              </a:r>
            </a:p>
            <a:p>
              <a:pPr algn="ctr" defTabSz="914378" eaLnBrk="1" hangingPunct="1">
                <a:defRPr/>
              </a:pPr>
              <a:r>
                <a:rPr lang="ru-RU" altLang="zh-CN" sz="900" b="1" kern="0" dirty="0" smtClean="0">
                  <a:solidFill>
                    <a:srgbClr val="1C1C1C"/>
                  </a:solidFill>
                </a:rPr>
                <a:t>(0,9%)</a:t>
              </a:r>
              <a:endParaRPr lang="en-US" altLang="zh-CN" sz="900" b="1" kern="0" dirty="0">
                <a:solidFill>
                  <a:srgbClr val="1C1C1C"/>
                </a:solidFill>
              </a:endParaRPr>
            </a:p>
          </p:txBody>
        </p:sp>
        <p:grpSp>
          <p:nvGrpSpPr>
            <p:cNvPr id="123" name="Group 26"/>
            <p:cNvGrpSpPr>
              <a:grpSpLocks/>
            </p:cNvGrpSpPr>
            <p:nvPr/>
          </p:nvGrpSpPr>
          <p:grpSpPr bwMode="auto">
            <a:xfrm>
              <a:off x="2426" y="1169"/>
              <a:ext cx="1559" cy="296"/>
              <a:chOff x="1431" y="1843"/>
              <a:chExt cx="1557" cy="295"/>
            </a:xfrm>
          </p:grpSpPr>
          <p:sp>
            <p:nvSpPr>
              <p:cNvPr id="124" name="Freeform 27"/>
              <p:cNvSpPr>
                <a:spLocks/>
              </p:cNvSpPr>
              <p:nvPr/>
            </p:nvSpPr>
            <p:spPr bwMode="auto">
              <a:xfrm>
                <a:off x="1431" y="1843"/>
                <a:ext cx="907" cy="295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Oval 28"/>
              <p:cNvSpPr>
                <a:spLocks noChangeArrowheads="1"/>
              </p:cNvSpPr>
              <p:nvPr/>
            </p:nvSpPr>
            <p:spPr bwMode="auto">
              <a:xfrm flipH="1">
                <a:off x="2706" y="1969"/>
                <a:ext cx="282" cy="6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6" name="Line 35"/>
          <p:cNvSpPr>
            <a:spLocks noChangeShapeType="1"/>
          </p:cNvSpPr>
          <p:nvPr/>
        </p:nvSpPr>
        <p:spPr bwMode="auto">
          <a:xfrm rot="618245">
            <a:off x="7146969" y="4003463"/>
            <a:ext cx="1124352" cy="37242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27" name="Rectangle 65"/>
          <p:cNvSpPr>
            <a:spLocks noChangeArrowheads="1"/>
          </p:cNvSpPr>
          <p:nvPr/>
        </p:nvSpPr>
        <p:spPr bwMode="auto">
          <a:xfrm>
            <a:off x="3966202" y="1595009"/>
            <a:ext cx="1346643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050" b="1" dirty="0" smtClean="0">
                <a:solidFill>
                  <a:schemeClr val="accent6"/>
                </a:solidFill>
                <a:ea typeface="微软雅黑" pitchFamily="34" charset="-122"/>
              </a:rPr>
              <a:t>10 612,9 </a:t>
            </a:r>
          </a:p>
          <a:p>
            <a:pPr algn="ctr" defTabSz="914378" eaLnBrk="1" hangingPunct="1">
              <a:defRPr/>
            </a:pPr>
            <a:r>
              <a:rPr lang="ru-RU" altLang="zh-CN" sz="1050" b="1" dirty="0" smtClean="0">
                <a:solidFill>
                  <a:schemeClr val="accent6"/>
                </a:solidFill>
                <a:ea typeface="微软雅黑" pitchFamily="34" charset="-122"/>
              </a:rPr>
              <a:t>млн</a:t>
            </a:r>
            <a:r>
              <a:rPr lang="ru-RU" altLang="zh-CN" sz="1050" b="1" dirty="0">
                <a:solidFill>
                  <a:schemeClr val="accent6"/>
                </a:solidFill>
                <a:ea typeface="微软雅黑" pitchFamily="34" charset="-122"/>
              </a:rPr>
              <a:t>. руб. </a:t>
            </a:r>
            <a:endParaRPr lang="ru-RU" altLang="zh-CN" sz="1050" b="1" dirty="0" smtClean="0">
              <a:solidFill>
                <a:schemeClr val="accent6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050" b="1" dirty="0" smtClean="0">
                <a:solidFill>
                  <a:schemeClr val="accent6"/>
                </a:solidFill>
                <a:ea typeface="微软雅黑" pitchFamily="34" charset="-122"/>
              </a:rPr>
              <a:t> (-2745,5)</a:t>
            </a:r>
            <a:r>
              <a:rPr lang="ru-RU" altLang="zh-CN" sz="1050" b="1" dirty="0" smtClean="0">
                <a:solidFill>
                  <a:schemeClr val="accent1"/>
                </a:solidFill>
                <a:ea typeface="微软雅黑" pitchFamily="34" charset="-122"/>
              </a:rPr>
              <a:t>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несоблюдение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порядка предоставления сведений для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РМИ</a:t>
            </a:r>
            <a:r>
              <a:rPr lang="ru-RU" altLang="zh-CN" sz="1100" b="1" dirty="0">
                <a:solidFill>
                  <a:srgbClr val="C00000"/>
                </a:solidFill>
                <a:ea typeface="微软雅黑" pitchFamily="34" charset="-122"/>
              </a:rPr>
              <a:t>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(43,3%) </a:t>
            </a:r>
          </a:p>
        </p:txBody>
      </p:sp>
      <p:sp>
        <p:nvSpPr>
          <p:cNvPr id="130" name="Rectangle 65"/>
          <p:cNvSpPr>
            <a:spLocks noChangeArrowheads="1"/>
          </p:cNvSpPr>
          <p:nvPr/>
        </p:nvSpPr>
        <p:spPr bwMode="auto">
          <a:xfrm>
            <a:off x="8283824" y="2612541"/>
            <a:ext cx="992341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160 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млн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. руб. </a:t>
            </a:r>
            <a:endParaRPr lang="ru-RU" altLang="zh-CN" sz="1100" b="1" dirty="0" smtClean="0">
              <a:solidFill>
                <a:schemeClr val="accent6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(-310,0) </a:t>
            </a:r>
            <a:endParaRPr lang="ru-RU" altLang="zh-CN" sz="1100" b="1" dirty="0">
              <a:solidFill>
                <a:schemeClr val="accent6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несоблюдение  </a:t>
            </a:r>
            <a:r>
              <a:rPr lang="ru-RU" altLang="zh-CN" sz="1100" b="1" dirty="0" err="1" smtClean="0">
                <a:solidFill>
                  <a:srgbClr val="000000"/>
                </a:solidFill>
                <a:ea typeface="微软雅黑" pitchFamily="34" charset="-122"/>
              </a:rPr>
              <a:t>требова</a:t>
            </a:r>
            <a:endParaRPr lang="ru-RU" altLang="zh-CN" sz="1100" b="1" dirty="0" smtClean="0">
              <a:solidFill>
                <a:srgbClr val="000000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100" b="1" dirty="0" err="1" smtClean="0">
                <a:solidFill>
                  <a:srgbClr val="000000"/>
                </a:solidFill>
                <a:ea typeface="微软雅黑" pitchFamily="34" charset="-122"/>
              </a:rPr>
              <a:t>ний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 </a:t>
            </a:r>
            <a:r>
              <a:rPr lang="ru-RU" altLang="zh-CN" sz="1100" b="1" dirty="0" err="1" smtClean="0">
                <a:solidFill>
                  <a:srgbClr val="000000"/>
                </a:solidFill>
                <a:ea typeface="微软雅黑" pitchFamily="34" charset="-122"/>
              </a:rPr>
              <a:t>госрегист</a:t>
            </a:r>
            <a:endParaRPr lang="ru-RU" altLang="zh-CN" sz="1100" b="1" dirty="0" smtClean="0">
              <a:solidFill>
                <a:srgbClr val="000000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рации 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0,6%)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 </a:t>
            </a:r>
            <a:endParaRPr lang="zh-CN" altLang="en-US" sz="11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pic>
        <p:nvPicPr>
          <p:cNvPr id="108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Line 37"/>
          <p:cNvSpPr>
            <a:spLocks noChangeShapeType="1"/>
          </p:cNvSpPr>
          <p:nvPr/>
        </p:nvSpPr>
        <p:spPr bwMode="auto">
          <a:xfrm rot="618245" flipH="1">
            <a:off x="5076547" y="3924199"/>
            <a:ext cx="580688" cy="7524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96" name="Oval 25"/>
          <p:cNvSpPr>
            <a:spLocks noChangeArrowheads="1"/>
          </p:cNvSpPr>
          <p:nvPr/>
        </p:nvSpPr>
        <p:spPr bwMode="auto">
          <a:xfrm>
            <a:off x="1662535" y="2436934"/>
            <a:ext cx="379484" cy="382006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lin ang="2700000" scaled="1"/>
          </a:gra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200" b="1" kern="0" dirty="0" smtClean="0">
                <a:solidFill>
                  <a:srgbClr val="1C1C1C"/>
                </a:solidFill>
              </a:rPr>
              <a:t>5,8%</a:t>
            </a:r>
            <a:endParaRPr lang="en-US" altLang="zh-CN" sz="1200" b="1" kern="0" dirty="0">
              <a:solidFill>
                <a:srgbClr val="1C1C1C"/>
              </a:solidFill>
            </a:endParaRPr>
          </a:p>
        </p:txBody>
      </p:sp>
      <p:sp>
        <p:nvSpPr>
          <p:cNvPr id="142" name="Rectangle 65"/>
          <p:cNvSpPr>
            <a:spLocks noChangeArrowheads="1"/>
          </p:cNvSpPr>
          <p:nvPr/>
        </p:nvSpPr>
        <p:spPr bwMode="auto">
          <a:xfrm>
            <a:off x="60966" y="2259498"/>
            <a:ext cx="122013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56 ед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. (-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79)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ненадлежащее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исполнение  ОМС функций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учредителя</a:t>
            </a:r>
            <a:endParaRPr lang="ru-RU" altLang="zh-CN" sz="11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sp>
        <p:nvSpPr>
          <p:cNvPr id="152" name="Rectangle 65"/>
          <p:cNvSpPr>
            <a:spLocks noChangeArrowheads="1"/>
          </p:cNvSpPr>
          <p:nvPr/>
        </p:nvSpPr>
        <p:spPr bwMode="auto">
          <a:xfrm flipH="1">
            <a:off x="6251302" y="1087584"/>
            <a:ext cx="97014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9 173,8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млн. руб. 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(+1 504,6)</a:t>
            </a:r>
            <a:endParaRPr lang="ru-RU" altLang="zh-CN" sz="1100" b="1" dirty="0">
              <a:solidFill>
                <a:schemeClr val="accent6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порядка учёта и ведение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РМИ</a:t>
            </a:r>
          </a:p>
          <a:p>
            <a:pPr algn="ctr" defTabSz="914378" eaLnBrk="1" hangingPunct="1">
              <a:defRPr/>
            </a:pP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(37,4%)</a:t>
            </a:r>
            <a:endParaRPr lang="zh-CN" altLang="en-US" sz="1100" b="1" dirty="0">
              <a:solidFill>
                <a:schemeClr val="accent6"/>
              </a:solidFill>
              <a:ea typeface="微软雅黑" pitchFamily="34" charset="-122"/>
            </a:endParaRPr>
          </a:p>
        </p:txBody>
      </p:sp>
      <p:grpSp>
        <p:nvGrpSpPr>
          <p:cNvPr id="153" name="Group 9"/>
          <p:cNvGrpSpPr>
            <a:grpSpLocks/>
          </p:cNvGrpSpPr>
          <p:nvPr/>
        </p:nvGrpSpPr>
        <p:grpSpPr bwMode="auto">
          <a:xfrm rot="10800000" flipH="1" flipV="1">
            <a:off x="5220072" y="1489152"/>
            <a:ext cx="966393" cy="956471"/>
            <a:chOff x="1398" y="968"/>
            <a:chExt cx="1791" cy="838"/>
          </a:xfrm>
        </p:grpSpPr>
        <p:sp>
          <p:nvSpPr>
            <p:cNvPr id="154" name="Oval 10"/>
            <p:cNvSpPr>
              <a:spLocks noChangeArrowheads="1"/>
            </p:cNvSpPr>
            <p:nvPr/>
          </p:nvSpPr>
          <p:spPr bwMode="auto">
            <a:xfrm>
              <a:off x="1398" y="968"/>
              <a:ext cx="1689" cy="83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900" b="1" kern="0" dirty="0" smtClean="0">
                  <a:solidFill>
                    <a:schemeClr val="bg1"/>
                  </a:solidFill>
                </a:rPr>
                <a:t>1 362 </a:t>
              </a:r>
            </a:p>
            <a:p>
              <a:pPr algn="ctr" defTabSz="914378" eaLnBrk="1" hangingPunct="1">
                <a:defRPr/>
              </a:pPr>
              <a:r>
                <a:rPr lang="ru-RU" altLang="zh-CN" sz="900" b="1" kern="0" dirty="0" smtClean="0">
                  <a:solidFill>
                    <a:schemeClr val="bg1"/>
                  </a:solidFill>
                </a:rPr>
                <a:t>(-345)ед</a:t>
              </a:r>
              <a:r>
                <a:rPr lang="ru-RU" altLang="zh-CN" sz="900" b="1" kern="0" dirty="0">
                  <a:solidFill>
                    <a:schemeClr val="bg1"/>
                  </a:solidFill>
                </a:rPr>
                <a:t>.</a:t>
              </a:r>
            </a:p>
            <a:p>
              <a:pPr algn="ctr" defTabSz="914378" eaLnBrk="1" hangingPunct="1">
                <a:defRPr/>
              </a:pPr>
              <a:r>
                <a:rPr lang="ru-RU" altLang="zh-CN" sz="900" b="1" kern="0" dirty="0">
                  <a:solidFill>
                    <a:schemeClr val="bg1"/>
                  </a:solidFill>
                </a:rPr>
                <a:t> (36%)</a:t>
              </a:r>
              <a:endParaRPr lang="en-US" altLang="zh-CN" sz="900" b="1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155" name="Group 11"/>
            <p:cNvGrpSpPr>
              <a:grpSpLocks/>
            </p:cNvGrpSpPr>
            <p:nvPr/>
          </p:nvGrpSpPr>
          <p:grpSpPr bwMode="auto">
            <a:xfrm>
              <a:off x="1796" y="997"/>
              <a:ext cx="1393" cy="390"/>
              <a:chOff x="802" y="1677"/>
              <a:chExt cx="1393" cy="390"/>
            </a:xfrm>
          </p:grpSpPr>
          <p:sp>
            <p:nvSpPr>
              <p:cNvPr id="169" name="Freeform 12"/>
              <p:cNvSpPr>
                <a:spLocks/>
              </p:cNvSpPr>
              <p:nvPr/>
            </p:nvSpPr>
            <p:spPr bwMode="auto">
              <a:xfrm>
                <a:off x="2135" y="1808"/>
                <a:ext cx="60" cy="259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Oval 13"/>
              <p:cNvSpPr>
                <a:spLocks noChangeArrowheads="1"/>
              </p:cNvSpPr>
              <p:nvPr/>
            </p:nvSpPr>
            <p:spPr bwMode="auto">
              <a:xfrm>
                <a:off x="802" y="1677"/>
                <a:ext cx="910" cy="20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71" name="Line 37"/>
          <p:cNvSpPr>
            <a:spLocks noChangeShapeType="1"/>
          </p:cNvSpPr>
          <p:nvPr/>
        </p:nvSpPr>
        <p:spPr bwMode="auto">
          <a:xfrm rot="618245" flipH="1" flipV="1">
            <a:off x="5785763" y="2478916"/>
            <a:ext cx="390096" cy="37734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73" name="Oval 15"/>
          <p:cNvSpPr>
            <a:spLocks noChangeArrowheads="1"/>
          </p:cNvSpPr>
          <p:nvPr/>
        </p:nvSpPr>
        <p:spPr bwMode="auto">
          <a:xfrm rot="10800000" flipH="1" flipV="1">
            <a:off x="7512237" y="2530302"/>
            <a:ext cx="450607" cy="463346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900" b="1" kern="0" dirty="0">
                <a:ea typeface="微软雅黑" pitchFamily="34" charset="-122"/>
              </a:rPr>
              <a:t>19 ед.</a:t>
            </a:r>
          </a:p>
          <a:p>
            <a:pPr algn="ctr" defTabSz="914378" eaLnBrk="1" hangingPunct="1">
              <a:defRPr/>
            </a:pPr>
            <a:r>
              <a:rPr lang="ru-RU" altLang="zh-CN" sz="900" b="1" kern="0" dirty="0">
                <a:ea typeface="微软雅黑" pitchFamily="34" charset="-122"/>
              </a:rPr>
              <a:t> (0,4%)</a:t>
            </a:r>
            <a:endParaRPr lang="ru-RU" altLang="zh-CN" sz="1200" b="1" kern="0" dirty="0">
              <a:ea typeface="微软雅黑" pitchFamily="34" charset="-122"/>
            </a:endParaRPr>
          </a:p>
        </p:txBody>
      </p:sp>
      <p:sp>
        <p:nvSpPr>
          <p:cNvPr id="179" name="Line 37"/>
          <p:cNvSpPr>
            <a:spLocks noChangeShapeType="1"/>
          </p:cNvSpPr>
          <p:nvPr/>
        </p:nvSpPr>
        <p:spPr bwMode="auto">
          <a:xfrm rot="618245" flipV="1">
            <a:off x="7138889" y="2742042"/>
            <a:ext cx="145011" cy="46766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80" name="Rectangle 65"/>
          <p:cNvSpPr>
            <a:spLocks noChangeArrowheads="1"/>
          </p:cNvSpPr>
          <p:nvPr/>
        </p:nvSpPr>
        <p:spPr bwMode="auto">
          <a:xfrm rot="10800000" flipV="1">
            <a:off x="7641910" y="1058277"/>
            <a:ext cx="9885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2 961,7 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млн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. руб.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порядка </a:t>
            </a:r>
            <a:r>
              <a:rPr lang="ru-RU" altLang="zh-CN" sz="1100" b="1" dirty="0" err="1" smtClean="0">
                <a:solidFill>
                  <a:srgbClr val="000000"/>
                </a:solidFill>
                <a:ea typeface="微软雅黑" pitchFamily="34" charset="-122"/>
              </a:rPr>
              <a:t>использо</a:t>
            </a:r>
            <a:endParaRPr lang="ru-RU" altLang="zh-CN" sz="1100" b="1" dirty="0" smtClean="0">
              <a:solidFill>
                <a:srgbClr val="000000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100" b="1" dirty="0" err="1" smtClean="0">
                <a:solidFill>
                  <a:srgbClr val="000000"/>
                </a:solidFill>
                <a:ea typeface="微软雅黑" pitchFamily="34" charset="-122"/>
              </a:rPr>
              <a:t>вания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 имущества 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12,1%)</a:t>
            </a:r>
          </a:p>
          <a:p>
            <a:pPr algn="ctr" defTabSz="914378" eaLnBrk="1" hangingPunct="1">
              <a:defRPr/>
            </a:pPr>
            <a:endParaRPr lang="zh-CN" altLang="en-US" sz="8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9" y="4614157"/>
            <a:ext cx="1393031" cy="342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529" y="165572"/>
            <a:ext cx="1393031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5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377" y="4721698"/>
            <a:ext cx="1441153" cy="354746"/>
          </a:xfrm>
          <a:prstGeom prst="rect">
            <a:avLst/>
          </a:prstGeom>
        </p:spPr>
      </p:pic>
      <p:grpSp>
        <p:nvGrpSpPr>
          <p:cNvPr id="113" name="Group 9"/>
          <p:cNvGrpSpPr>
            <a:grpSpLocks/>
          </p:cNvGrpSpPr>
          <p:nvPr/>
        </p:nvGrpSpPr>
        <p:grpSpPr bwMode="auto">
          <a:xfrm>
            <a:off x="1180948" y="2044083"/>
            <a:ext cx="754013" cy="801006"/>
            <a:chOff x="2340" y="691"/>
            <a:chExt cx="1164" cy="1299"/>
          </a:xfrm>
        </p:grpSpPr>
        <p:sp>
          <p:nvSpPr>
            <p:cNvPr id="114" name="Oval 10"/>
            <p:cNvSpPr>
              <a:spLocks noChangeArrowheads="1"/>
            </p:cNvSpPr>
            <p:nvPr/>
          </p:nvSpPr>
          <p:spPr bwMode="auto">
            <a:xfrm>
              <a:off x="2340" y="691"/>
              <a:ext cx="1164" cy="1299"/>
            </a:xfrm>
            <a:prstGeom prst="ellipse">
              <a:avLst/>
            </a:prstGeom>
            <a:gradFill rotWithShape="1">
              <a:gsLst>
                <a:gs pos="0">
                  <a:srgbClr val="F7F7F7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srgbClr val="1C1C1C"/>
                  </a:solidFill>
                </a:rPr>
                <a:t>89,4 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srgbClr val="1C1C1C"/>
                  </a:solidFill>
                </a:rPr>
                <a:t>(+64,6)%</a:t>
              </a:r>
              <a:endParaRPr lang="en-US" altLang="zh-CN" sz="1200" b="1" kern="0" dirty="0">
                <a:solidFill>
                  <a:srgbClr val="1C1C1C"/>
                </a:solidFill>
              </a:endParaRPr>
            </a:p>
          </p:txBody>
        </p:sp>
        <p:grpSp>
          <p:nvGrpSpPr>
            <p:cNvPr id="115" name="Group 11"/>
            <p:cNvGrpSpPr>
              <a:grpSpLocks/>
            </p:cNvGrpSpPr>
            <p:nvPr/>
          </p:nvGrpSpPr>
          <p:grpSpPr bwMode="auto">
            <a:xfrm>
              <a:off x="2775" y="792"/>
              <a:ext cx="560" cy="672"/>
              <a:chOff x="1779" y="1468"/>
              <a:chExt cx="559" cy="670"/>
            </a:xfrm>
          </p:grpSpPr>
          <p:sp>
            <p:nvSpPr>
              <p:cNvPr id="116" name="Freeform 12"/>
              <p:cNvSpPr>
                <a:spLocks/>
              </p:cNvSpPr>
              <p:nvPr/>
            </p:nvSpPr>
            <p:spPr bwMode="auto">
              <a:xfrm>
                <a:off x="2071" y="1843"/>
                <a:ext cx="267" cy="295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Oval 13"/>
              <p:cNvSpPr>
                <a:spLocks noChangeArrowheads="1"/>
              </p:cNvSpPr>
              <p:nvPr/>
            </p:nvSpPr>
            <p:spPr bwMode="auto">
              <a:xfrm>
                <a:off x="1779" y="1468"/>
                <a:ext cx="471" cy="3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8" name="Group 14"/>
          <p:cNvGrpSpPr>
            <a:grpSpLocks/>
          </p:cNvGrpSpPr>
          <p:nvPr/>
        </p:nvGrpSpPr>
        <p:grpSpPr bwMode="auto">
          <a:xfrm>
            <a:off x="114794" y="3476885"/>
            <a:ext cx="662432" cy="609381"/>
            <a:chOff x="2628" y="1774"/>
            <a:chExt cx="947" cy="896"/>
          </a:xfrm>
          <a:solidFill>
            <a:schemeClr val="accent6">
              <a:lumMod val="75000"/>
            </a:schemeClr>
          </a:solidFill>
        </p:grpSpPr>
        <p:sp>
          <p:nvSpPr>
            <p:cNvPr id="119" name="Oval 15"/>
            <p:cNvSpPr>
              <a:spLocks noChangeArrowheads="1"/>
            </p:cNvSpPr>
            <p:nvPr/>
          </p:nvSpPr>
          <p:spPr bwMode="auto">
            <a:xfrm>
              <a:off x="2628" y="1774"/>
              <a:ext cx="947" cy="89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srgbClr val="FFFFFF"/>
                  </a:solidFill>
                  <a:ea typeface="微软雅黑" pitchFamily="34" charset="-122"/>
                </a:rPr>
                <a:t>3,5%</a:t>
              </a:r>
              <a:endParaRPr lang="ru-RU" altLang="zh-CN" sz="1200" b="1" kern="0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158" name="Oval 18"/>
            <p:cNvSpPr>
              <a:spLocks noChangeArrowheads="1"/>
            </p:cNvSpPr>
            <p:nvPr/>
          </p:nvSpPr>
          <p:spPr bwMode="auto">
            <a:xfrm>
              <a:off x="2973" y="1872"/>
              <a:ext cx="227" cy="2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</p:grpSp>
      <p:sp>
        <p:nvSpPr>
          <p:cNvPr id="176" name="Line 36"/>
          <p:cNvSpPr>
            <a:spLocks noChangeShapeType="1"/>
          </p:cNvSpPr>
          <p:nvPr/>
        </p:nvSpPr>
        <p:spPr bwMode="auto">
          <a:xfrm rot="618245" flipV="1">
            <a:off x="2908872" y="2645062"/>
            <a:ext cx="149325" cy="81168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88" name="Rectangle 65"/>
          <p:cNvSpPr>
            <a:spLocks noChangeArrowheads="1"/>
          </p:cNvSpPr>
          <p:nvPr/>
        </p:nvSpPr>
        <p:spPr bwMode="auto">
          <a:xfrm>
            <a:off x="-36512" y="2396730"/>
            <a:ext cx="1335421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050" b="1" dirty="0" smtClean="0">
                <a:solidFill>
                  <a:schemeClr val="accent6"/>
                </a:solidFill>
                <a:ea typeface="微软雅黑" pitchFamily="34" charset="-122"/>
              </a:rPr>
              <a:t>457 </a:t>
            </a:r>
            <a:r>
              <a:rPr lang="ru-RU" altLang="zh-CN" sz="1050" b="1" dirty="0">
                <a:solidFill>
                  <a:schemeClr val="accent6"/>
                </a:solidFill>
                <a:ea typeface="微软雅黑" pitchFamily="34" charset="-122"/>
              </a:rPr>
              <a:t>ед. </a:t>
            </a:r>
          </a:p>
          <a:p>
            <a:pPr algn="ctr" defTabSz="914378" eaLnBrk="1" hangingPunct="1">
              <a:defRPr/>
            </a:pPr>
            <a:r>
              <a:rPr lang="ru-RU" altLang="zh-CN" sz="1050" b="1" dirty="0" smtClean="0">
                <a:solidFill>
                  <a:schemeClr val="accent6"/>
                </a:solidFill>
                <a:ea typeface="微软雅黑" pitchFamily="34" charset="-122"/>
              </a:rPr>
              <a:t>(-554)</a:t>
            </a:r>
          </a:p>
          <a:p>
            <a:pPr algn="ctr" defTabSz="914378" eaLnBrk="1" hangingPunct="1">
              <a:defRPr/>
            </a:pPr>
            <a:r>
              <a:rPr lang="ru-RU" altLang="zh-CN" sz="1050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  <a:r>
              <a:rPr lang="ru-RU" altLang="zh-CN" sz="1100" b="1" dirty="0" err="1" smtClean="0">
                <a:solidFill>
                  <a:srgbClr val="000000"/>
                </a:solidFill>
                <a:ea typeface="微软雅黑" pitchFamily="34" charset="-122"/>
              </a:rPr>
              <a:t>невключение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в контракт обязательных условий</a:t>
            </a:r>
            <a:endParaRPr lang="zh-CN" altLang="en-US" sz="11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grpSp>
        <p:nvGrpSpPr>
          <p:cNvPr id="198" name="Group 451"/>
          <p:cNvGrpSpPr>
            <a:grpSpLocks/>
          </p:cNvGrpSpPr>
          <p:nvPr/>
        </p:nvGrpSpPr>
        <p:grpSpPr bwMode="auto">
          <a:xfrm>
            <a:off x="1460953" y="3322512"/>
            <a:ext cx="1489665" cy="1245394"/>
            <a:chOff x="2226" y="2750"/>
            <a:chExt cx="1290" cy="1046"/>
          </a:xfrm>
        </p:grpSpPr>
        <p:sp>
          <p:nvSpPr>
            <p:cNvPr id="199" name="Oval 40"/>
            <p:cNvSpPr>
              <a:spLocks noChangeArrowheads="1"/>
            </p:cNvSpPr>
            <p:nvPr/>
          </p:nvSpPr>
          <p:spPr bwMode="auto">
            <a:xfrm>
              <a:off x="2338" y="3339"/>
              <a:ext cx="1084" cy="4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spcBef>
                  <a:spcPct val="20000"/>
                </a:spcBef>
                <a:buClr>
                  <a:srgbClr val="E1B40C"/>
                </a:buClr>
                <a:defRPr/>
              </a:pPr>
              <a:endParaRPr lang="zh-CN" altLang="zh-CN" sz="105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0" name="Oval 44"/>
            <p:cNvSpPr>
              <a:spLocks noChangeArrowheads="1"/>
            </p:cNvSpPr>
            <p:nvPr/>
          </p:nvSpPr>
          <p:spPr bwMode="gray">
            <a:xfrm>
              <a:off x="2226" y="2750"/>
              <a:ext cx="1290" cy="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875F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в количественном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 12 954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 (+11 178)ед</a:t>
              </a: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.)</a:t>
              </a:r>
              <a:endParaRPr lang="zh-CN" altLang="en-US" sz="1200" b="1" kern="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pic>
          <p:nvPicPr>
            <p:cNvPr id="201" name="Picture 45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11" y="2764"/>
              <a:ext cx="7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2" name="Group 46"/>
            <p:cNvGrpSpPr>
              <a:grpSpLocks/>
            </p:cNvGrpSpPr>
            <p:nvPr/>
          </p:nvGrpSpPr>
          <p:grpSpPr bwMode="auto">
            <a:xfrm rot="-1297425" flipH="1" flipV="1">
              <a:off x="2486" y="3429"/>
              <a:ext cx="793" cy="190"/>
              <a:chOff x="2532" y="1051"/>
              <a:chExt cx="893" cy="246"/>
            </a:xfrm>
          </p:grpSpPr>
          <p:grpSp>
            <p:nvGrpSpPr>
              <p:cNvPr id="203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9" name="AutoShape 4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" name="AutoShape 4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1" name="AutoShape 5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" name="AutoShape 5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4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5" name="AutoShape 5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" name="AutoShape 5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" name="AutoShape 5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" name="AutoShape 5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71" name="Line 37"/>
          <p:cNvSpPr>
            <a:spLocks noChangeShapeType="1"/>
          </p:cNvSpPr>
          <p:nvPr/>
        </p:nvSpPr>
        <p:spPr bwMode="auto">
          <a:xfrm rot="618245" flipH="1" flipV="1">
            <a:off x="1635171" y="2905547"/>
            <a:ext cx="192694" cy="40298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 flipH="1">
            <a:off x="4301848" y="982137"/>
            <a:ext cx="130775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693,7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млн. руб. </a:t>
            </a:r>
            <a:endParaRPr lang="ru-RU" altLang="zh-CN" sz="1100" b="1" dirty="0" smtClean="0">
              <a:solidFill>
                <a:schemeClr val="accent6"/>
              </a:solidFill>
              <a:ea typeface="微软雅黑" pitchFamily="34" charset="-122"/>
            </a:endParaRP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(-145,3)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условий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контрактов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FF0000"/>
                </a:solidFill>
                <a:ea typeface="微软雅黑" pitchFamily="34" charset="-122"/>
              </a:rPr>
              <a:t>19,1</a:t>
            </a:r>
            <a:r>
              <a:rPr lang="ru-RU" altLang="zh-CN" sz="1100" b="1" dirty="0">
                <a:solidFill>
                  <a:srgbClr val="FF0000"/>
                </a:solidFill>
                <a:ea typeface="微软雅黑" pitchFamily="34" charset="-122"/>
              </a:rPr>
              <a:t>% 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2505983" y="843558"/>
            <a:ext cx="128059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377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ед.</a:t>
            </a:r>
          </a:p>
          <a:p>
            <a:pPr algn="ctr" defTabSz="914378" eaLnBrk="1" hangingPunct="1">
              <a:defRPr/>
            </a:pP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нарушения формирования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,   утверждения   и   ведения плана-графика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закупок</a:t>
            </a:r>
            <a:endParaRPr lang="ru-RU" altLang="zh-CN" sz="11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sp>
        <p:nvSpPr>
          <p:cNvPr id="75" name="Rectangle 65"/>
          <p:cNvSpPr>
            <a:spLocks noChangeArrowheads="1"/>
          </p:cNvSpPr>
          <p:nvPr/>
        </p:nvSpPr>
        <p:spPr bwMode="auto">
          <a:xfrm>
            <a:off x="931591" y="151752"/>
            <a:ext cx="7040713" cy="6155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defTabSz="914378" eaLnBrk="1" hangingPunct="1">
              <a:defRPr/>
            </a:pPr>
            <a:r>
              <a:rPr lang="ru-RU" altLang="zh-CN" sz="2200" b="1" dirty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Основные нарушения </a:t>
            </a:r>
            <a:r>
              <a:rPr lang="ru-RU" altLang="zh-CN" sz="2200" b="1" dirty="0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в сфере закупок</a:t>
            </a:r>
            <a:r>
              <a:rPr lang="ru-RU" altLang="zh-CN" sz="2200" b="1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, </a:t>
            </a:r>
          </a:p>
          <a:p>
            <a:pPr defTabSz="914378" eaLnBrk="1" hangingPunct="1">
              <a:defRPr/>
            </a:pPr>
            <a:r>
              <a:rPr lang="ru-RU" altLang="zh-CN" sz="1200" b="1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к </a:t>
            </a:r>
            <a:r>
              <a:rPr lang="ru-RU" altLang="zh-CN" sz="1200" b="1" dirty="0" smtClean="0">
                <a:solidFill>
                  <a:prstClr val="blac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2020 году</a:t>
            </a:r>
            <a:endParaRPr lang="ru-RU" altLang="zh-CN" sz="1200" b="1" dirty="0">
              <a:solidFill>
                <a:prstClr val="black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6" name="Group 451"/>
          <p:cNvGrpSpPr>
            <a:grpSpLocks/>
          </p:cNvGrpSpPr>
          <p:nvPr/>
        </p:nvGrpSpPr>
        <p:grpSpPr bwMode="auto">
          <a:xfrm>
            <a:off x="5762539" y="3037986"/>
            <a:ext cx="1538288" cy="1245394"/>
            <a:chOff x="2130" y="2750"/>
            <a:chExt cx="1292" cy="1046"/>
          </a:xfrm>
        </p:grpSpPr>
        <p:sp>
          <p:nvSpPr>
            <p:cNvPr id="77" name="Oval 40"/>
            <p:cNvSpPr>
              <a:spLocks noChangeArrowheads="1"/>
            </p:cNvSpPr>
            <p:nvPr/>
          </p:nvSpPr>
          <p:spPr bwMode="auto">
            <a:xfrm>
              <a:off x="2338" y="3339"/>
              <a:ext cx="1084" cy="4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spcBef>
                  <a:spcPct val="20000"/>
                </a:spcBef>
                <a:buClr>
                  <a:srgbClr val="E1B40C"/>
                </a:buClr>
                <a:defRPr/>
              </a:pPr>
              <a:endParaRPr lang="zh-CN" altLang="zh-CN" sz="105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Oval 44"/>
            <p:cNvSpPr>
              <a:spLocks noChangeArrowheads="1"/>
            </p:cNvSpPr>
            <p:nvPr/>
          </p:nvSpPr>
          <p:spPr bwMode="gray">
            <a:xfrm>
              <a:off x="2130" y="2750"/>
              <a:ext cx="1210" cy="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875F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в суммовом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2 082,6 (-2318,2)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 </a:t>
              </a:r>
              <a:r>
                <a:rPr lang="ru-RU" altLang="zh-CN" sz="1200" b="1" kern="0" dirty="0">
                  <a:solidFill>
                    <a:prstClr val="black"/>
                  </a:solidFill>
                  <a:ea typeface="微软雅黑" pitchFamily="34" charset="-122"/>
                </a:rPr>
                <a:t>млн. руб. 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 2372 </a:t>
              </a:r>
            </a:p>
            <a:p>
              <a:pPr algn="ctr" defTabSz="914378" eaLnBrk="1" hangingPunct="1">
                <a:defRPr/>
              </a:pPr>
              <a:r>
                <a:rPr lang="ru-RU" altLang="zh-CN" sz="1200" b="1" kern="0" dirty="0" smtClean="0">
                  <a:solidFill>
                    <a:prstClr val="black"/>
                  </a:solidFill>
                  <a:ea typeface="微软雅黑" pitchFamily="34" charset="-122"/>
                </a:rPr>
                <a:t>(+398)ед.</a:t>
              </a:r>
              <a:endParaRPr lang="zh-CN" altLang="en-US" sz="1200" b="1" kern="0" dirty="0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pic>
          <p:nvPicPr>
            <p:cNvPr id="79" name="Picture 45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11" y="2764"/>
              <a:ext cx="73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Group 46"/>
            <p:cNvGrpSpPr>
              <a:grpSpLocks/>
            </p:cNvGrpSpPr>
            <p:nvPr/>
          </p:nvGrpSpPr>
          <p:grpSpPr bwMode="auto">
            <a:xfrm rot="-1297425" flipH="1" flipV="1">
              <a:off x="2486" y="3429"/>
              <a:ext cx="793" cy="190"/>
              <a:chOff x="2532" y="1051"/>
              <a:chExt cx="893" cy="246"/>
            </a:xfrm>
          </p:grpSpPr>
          <p:grpSp>
            <p:nvGrpSpPr>
              <p:cNvPr id="81" name="Group 4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7" name="AutoShape 4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AutoShape 4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AutoShape 5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AutoShape 5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" name="Group 5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3" name="AutoShape 5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AutoShape 5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AutoShape 5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AutoShape 5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华文细黑" pitchFamily="2" charset="-122"/>
                    </a:defRPr>
                  </a:lvl9pPr>
                </a:lstStyle>
                <a:p>
                  <a:pPr defTabSz="914378" eaLnBrk="1" hangingPunct="1">
                    <a:defRPr/>
                  </a:pPr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91" name="Group 14"/>
          <p:cNvGrpSpPr>
            <a:grpSpLocks/>
          </p:cNvGrpSpPr>
          <p:nvPr/>
        </p:nvGrpSpPr>
        <p:grpSpPr bwMode="auto">
          <a:xfrm rot="10800000" flipV="1">
            <a:off x="4411915" y="4086266"/>
            <a:ext cx="678019" cy="593194"/>
            <a:chOff x="2784" y="638"/>
            <a:chExt cx="1190" cy="1421"/>
          </a:xfrm>
        </p:grpSpPr>
        <p:sp>
          <p:nvSpPr>
            <p:cNvPr id="92" name="Oval 15"/>
            <p:cNvSpPr>
              <a:spLocks noChangeArrowheads="1"/>
            </p:cNvSpPr>
            <p:nvPr/>
          </p:nvSpPr>
          <p:spPr bwMode="auto">
            <a:xfrm>
              <a:off x="2784" y="640"/>
              <a:ext cx="1190" cy="14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975" b="1" kern="0" dirty="0">
                  <a:ea typeface="微软雅黑" pitchFamily="34" charset="-122"/>
                </a:rPr>
                <a:t>115 ед. </a:t>
              </a:r>
            </a:p>
            <a:p>
              <a:pPr algn="ctr" defTabSz="914378" eaLnBrk="1" hangingPunct="1">
                <a:defRPr/>
              </a:pPr>
              <a:r>
                <a:rPr lang="ru-RU" altLang="zh-CN" sz="1050" b="1" kern="0" dirty="0">
                  <a:ea typeface="微软雅黑" pitchFamily="34" charset="-122"/>
                </a:rPr>
                <a:t>(5,8%)</a:t>
              </a:r>
            </a:p>
          </p:txBody>
        </p:sp>
        <p:sp>
          <p:nvSpPr>
            <p:cNvPr id="95" name="Oval 18"/>
            <p:cNvSpPr>
              <a:spLocks noChangeArrowheads="1"/>
            </p:cNvSpPr>
            <p:nvPr/>
          </p:nvSpPr>
          <p:spPr bwMode="auto">
            <a:xfrm>
              <a:off x="3024" y="638"/>
              <a:ext cx="436" cy="34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</p:grpSp>
      <p:sp>
        <p:nvSpPr>
          <p:cNvPr id="127" name="Rectangle 65"/>
          <p:cNvSpPr>
            <a:spLocks noChangeArrowheads="1"/>
          </p:cNvSpPr>
          <p:nvPr/>
        </p:nvSpPr>
        <p:spPr bwMode="auto">
          <a:xfrm>
            <a:off x="4074871" y="2952307"/>
            <a:ext cx="11240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050" b="1" dirty="0">
                <a:solidFill>
                  <a:srgbClr val="FF0000"/>
                </a:solidFill>
                <a:ea typeface="微软雅黑" pitchFamily="34" charset="-122"/>
              </a:rPr>
              <a:t> 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254,1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 млн. руб.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 (+176,8)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нарушение расчета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НМЦК</a:t>
            </a:r>
            <a:r>
              <a:rPr lang="ru-RU" altLang="zh-CN" sz="1100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12,2%) </a:t>
            </a:r>
          </a:p>
        </p:txBody>
      </p:sp>
      <p:pic>
        <p:nvPicPr>
          <p:cNvPr id="108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Line 37"/>
          <p:cNvSpPr>
            <a:spLocks noChangeShapeType="1"/>
          </p:cNvSpPr>
          <p:nvPr/>
        </p:nvSpPr>
        <p:spPr bwMode="auto">
          <a:xfrm rot="618245" flipH="1">
            <a:off x="952487" y="3672039"/>
            <a:ext cx="485672" cy="9352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10" name="Line 37"/>
          <p:cNvSpPr>
            <a:spLocks noChangeShapeType="1"/>
          </p:cNvSpPr>
          <p:nvPr/>
        </p:nvSpPr>
        <p:spPr bwMode="auto">
          <a:xfrm rot="618245" flipH="1">
            <a:off x="5218198" y="3960770"/>
            <a:ext cx="655223" cy="54807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96" name="Oval 25"/>
          <p:cNvSpPr>
            <a:spLocks noChangeArrowheads="1"/>
          </p:cNvSpPr>
          <p:nvPr/>
        </p:nvSpPr>
        <p:spPr bwMode="auto">
          <a:xfrm>
            <a:off x="2988515" y="2218411"/>
            <a:ext cx="569687" cy="452350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lin ang="2700000" scaled="1"/>
          </a:gra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200" b="1" kern="0" dirty="0" smtClean="0">
                <a:solidFill>
                  <a:srgbClr val="1C1C1C"/>
                </a:solidFill>
              </a:rPr>
              <a:t>2,9</a:t>
            </a:r>
            <a:r>
              <a:rPr lang="ru-RU" altLang="zh-CN" sz="1200" b="1" kern="0" dirty="0">
                <a:solidFill>
                  <a:srgbClr val="1C1C1C"/>
                </a:solidFill>
              </a:rPr>
              <a:t>%</a:t>
            </a:r>
            <a:endParaRPr lang="en-US" altLang="zh-CN" sz="1200" b="1" kern="0" dirty="0">
              <a:solidFill>
                <a:srgbClr val="1C1C1C"/>
              </a:solidFill>
            </a:endParaRPr>
          </a:p>
        </p:txBody>
      </p:sp>
      <p:grpSp>
        <p:nvGrpSpPr>
          <p:cNvPr id="137" name="Group 9"/>
          <p:cNvGrpSpPr>
            <a:grpSpLocks/>
          </p:cNvGrpSpPr>
          <p:nvPr/>
        </p:nvGrpSpPr>
        <p:grpSpPr bwMode="auto">
          <a:xfrm>
            <a:off x="4775804" y="2044083"/>
            <a:ext cx="950300" cy="817260"/>
            <a:chOff x="2545" y="269"/>
            <a:chExt cx="950" cy="2389"/>
          </a:xfrm>
        </p:grpSpPr>
        <p:sp>
          <p:nvSpPr>
            <p:cNvPr id="138" name="Oval 10"/>
            <p:cNvSpPr>
              <a:spLocks noChangeArrowheads="1"/>
            </p:cNvSpPr>
            <p:nvPr/>
          </p:nvSpPr>
          <p:spPr bwMode="auto">
            <a:xfrm>
              <a:off x="2545" y="269"/>
              <a:ext cx="950" cy="238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100" b="1" kern="0" dirty="0" smtClean="0">
                  <a:solidFill>
                    <a:schemeClr val="bg1"/>
                  </a:solidFill>
                </a:rPr>
                <a:t>575 </a:t>
              </a:r>
              <a:r>
                <a:rPr lang="ru-RU" altLang="zh-CN" sz="1100" b="1" kern="0" dirty="0">
                  <a:solidFill>
                    <a:schemeClr val="bg1"/>
                  </a:solidFill>
                </a:rPr>
                <a:t>ед.(+</a:t>
              </a:r>
              <a:r>
                <a:rPr lang="ru-RU" altLang="zh-CN" sz="1100" b="1" kern="0" dirty="0" smtClean="0">
                  <a:solidFill>
                    <a:schemeClr val="bg1"/>
                  </a:solidFill>
                </a:rPr>
                <a:t>122)</a:t>
              </a:r>
              <a:endParaRPr lang="ru-RU" altLang="zh-CN" sz="1100" b="1" kern="0" dirty="0">
                <a:solidFill>
                  <a:schemeClr val="bg1"/>
                </a:solidFill>
              </a:endParaRPr>
            </a:p>
            <a:p>
              <a:pPr algn="ctr" defTabSz="914378" eaLnBrk="1" hangingPunct="1">
                <a:defRPr/>
              </a:pPr>
              <a:r>
                <a:rPr lang="ru-RU" altLang="zh-CN" sz="1100" b="1" kern="0" dirty="0" smtClean="0">
                  <a:solidFill>
                    <a:schemeClr val="bg1"/>
                  </a:solidFill>
                </a:rPr>
                <a:t>24,2%</a:t>
              </a:r>
              <a:endParaRPr lang="en-US" altLang="zh-CN" sz="1100" b="1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139" name="Group 11"/>
            <p:cNvGrpSpPr>
              <a:grpSpLocks/>
            </p:cNvGrpSpPr>
            <p:nvPr/>
          </p:nvGrpSpPr>
          <p:grpSpPr bwMode="auto">
            <a:xfrm>
              <a:off x="2670" y="835"/>
              <a:ext cx="661" cy="435"/>
              <a:chOff x="1677" y="1511"/>
              <a:chExt cx="661" cy="434"/>
            </a:xfrm>
          </p:grpSpPr>
          <p:sp>
            <p:nvSpPr>
              <p:cNvPr id="140" name="Freeform 12"/>
              <p:cNvSpPr>
                <a:spLocks/>
              </p:cNvSpPr>
              <p:nvPr/>
            </p:nvSpPr>
            <p:spPr bwMode="auto">
              <a:xfrm>
                <a:off x="1677" y="1511"/>
                <a:ext cx="661" cy="434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13"/>
              <p:cNvSpPr>
                <a:spLocks noChangeArrowheads="1"/>
              </p:cNvSpPr>
              <p:nvPr/>
            </p:nvSpPr>
            <p:spPr bwMode="auto">
              <a:xfrm>
                <a:off x="1945" y="1627"/>
                <a:ext cx="225" cy="1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2" name="Rectangle 65"/>
          <p:cNvSpPr>
            <a:spLocks noChangeArrowheads="1"/>
          </p:cNvSpPr>
          <p:nvPr/>
        </p:nvSpPr>
        <p:spPr bwMode="auto">
          <a:xfrm>
            <a:off x="568877" y="960760"/>
            <a:ext cx="11278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11 576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ед. (+11 136) </a:t>
            </a:r>
            <a:r>
              <a:rPr lang="ru-RU" altLang="zh-CN" sz="1100" b="1" dirty="0" err="1">
                <a:solidFill>
                  <a:srgbClr val="000000"/>
                </a:solidFill>
                <a:ea typeface="微软雅黑" pitchFamily="34" charset="-122"/>
              </a:rPr>
              <a:t>невключение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 в реестр контрактов сведений</a:t>
            </a:r>
          </a:p>
        </p:txBody>
      </p:sp>
      <p:sp>
        <p:nvSpPr>
          <p:cNvPr id="143" name="Line 37"/>
          <p:cNvSpPr>
            <a:spLocks noChangeShapeType="1"/>
          </p:cNvSpPr>
          <p:nvPr/>
        </p:nvSpPr>
        <p:spPr bwMode="auto">
          <a:xfrm rot="618245" flipH="1" flipV="1">
            <a:off x="5556641" y="2892075"/>
            <a:ext cx="365258" cy="25789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44" name="Rectangle 65"/>
          <p:cNvSpPr>
            <a:spLocks noChangeArrowheads="1"/>
          </p:cNvSpPr>
          <p:nvPr/>
        </p:nvSpPr>
        <p:spPr bwMode="auto">
          <a:xfrm rot="10800000" flipV="1">
            <a:off x="8097114" y="4011322"/>
            <a:ext cx="96997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050" b="1" dirty="0" smtClean="0">
                <a:solidFill>
                  <a:srgbClr val="FF0000"/>
                </a:solidFill>
                <a:ea typeface="微软雅黑" pitchFamily="34" charset="-122"/>
              </a:rPr>
              <a:t>128,3</a:t>
            </a:r>
          </a:p>
          <a:p>
            <a:pPr algn="ctr" defTabSz="914378" eaLnBrk="1" hangingPunct="1">
              <a:defRPr/>
            </a:pPr>
            <a:r>
              <a:rPr lang="ru-RU" altLang="zh-CN" sz="1050" b="1" dirty="0" smtClean="0">
                <a:solidFill>
                  <a:srgbClr val="FF0000"/>
                </a:solidFill>
                <a:ea typeface="微软雅黑" pitchFamily="34" charset="-122"/>
              </a:rPr>
              <a:t> </a:t>
            </a:r>
            <a:r>
              <a:rPr lang="ru-RU" altLang="zh-CN" sz="1050" b="1" dirty="0">
                <a:solidFill>
                  <a:srgbClr val="FF0000"/>
                </a:solidFill>
                <a:ea typeface="微软雅黑" pitchFamily="34" charset="-122"/>
              </a:rPr>
              <a:t>млн</a:t>
            </a:r>
            <a:r>
              <a:rPr lang="ru-RU" altLang="zh-CN" sz="1050" b="1" dirty="0" smtClean="0">
                <a:solidFill>
                  <a:srgbClr val="FF0000"/>
                </a:solidFill>
                <a:ea typeface="微软雅黑" pitchFamily="34" charset="-122"/>
              </a:rPr>
              <a:t>. руб</a:t>
            </a:r>
            <a:r>
              <a:rPr lang="ru-RU" altLang="zh-CN" sz="1050" b="1" dirty="0">
                <a:solidFill>
                  <a:srgbClr val="FF0000"/>
                </a:solidFill>
                <a:ea typeface="微软雅黑" pitchFamily="34" charset="-122"/>
              </a:rPr>
              <a:t>.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прочие нарушения</a:t>
            </a:r>
          </a:p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rgbClr val="FF0000"/>
                </a:solidFill>
                <a:ea typeface="微软雅黑" pitchFamily="34" charset="-122"/>
              </a:rPr>
              <a:t>(</a:t>
            </a:r>
            <a:r>
              <a:rPr lang="ru-RU" altLang="zh-CN" sz="1100" b="1" dirty="0">
                <a:solidFill>
                  <a:srgbClr val="FF0000"/>
                </a:solidFill>
                <a:ea typeface="微软雅黑" pitchFamily="34" charset="-122"/>
              </a:rPr>
              <a:t>2,9%)</a:t>
            </a:r>
          </a:p>
          <a:p>
            <a:pPr algn="ctr" defTabSz="914378" eaLnBrk="1" hangingPunct="1">
              <a:defRPr/>
            </a:pPr>
            <a:endParaRPr lang="zh-CN" altLang="en-US" sz="8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grpSp>
        <p:nvGrpSpPr>
          <p:cNvPr id="146" name="Group 9"/>
          <p:cNvGrpSpPr>
            <a:grpSpLocks/>
          </p:cNvGrpSpPr>
          <p:nvPr/>
        </p:nvGrpSpPr>
        <p:grpSpPr bwMode="auto">
          <a:xfrm rot="10800000" flipH="1" flipV="1">
            <a:off x="7104898" y="4089829"/>
            <a:ext cx="998726" cy="791505"/>
            <a:chOff x="2426" y="1090"/>
            <a:chExt cx="908" cy="1008"/>
          </a:xfrm>
        </p:grpSpPr>
        <p:sp>
          <p:nvSpPr>
            <p:cNvPr id="147" name="Oval 10"/>
            <p:cNvSpPr>
              <a:spLocks noChangeArrowheads="1"/>
            </p:cNvSpPr>
            <p:nvPr/>
          </p:nvSpPr>
          <p:spPr bwMode="auto">
            <a:xfrm>
              <a:off x="2457" y="1092"/>
              <a:ext cx="874" cy="100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900" b="1" kern="0" dirty="0">
                  <a:solidFill>
                    <a:schemeClr val="bg1"/>
                  </a:solidFill>
                </a:rPr>
                <a:t>542 ед.</a:t>
              </a:r>
            </a:p>
            <a:p>
              <a:pPr algn="ctr" defTabSz="914378" eaLnBrk="1" hangingPunct="1">
                <a:defRPr/>
              </a:pPr>
              <a:r>
                <a:rPr lang="ru-RU" altLang="zh-CN" sz="900" b="1" kern="0" dirty="0">
                  <a:solidFill>
                    <a:schemeClr val="bg1"/>
                  </a:solidFill>
                </a:rPr>
                <a:t> (27,5%)</a:t>
              </a:r>
              <a:endParaRPr lang="en-US" altLang="zh-CN" sz="900" b="1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148" name="Group 11"/>
            <p:cNvGrpSpPr>
              <a:grpSpLocks/>
            </p:cNvGrpSpPr>
            <p:nvPr/>
          </p:nvGrpSpPr>
          <p:grpSpPr bwMode="auto">
            <a:xfrm>
              <a:off x="2426" y="1090"/>
              <a:ext cx="908" cy="373"/>
              <a:chOff x="1431" y="1766"/>
              <a:chExt cx="907" cy="372"/>
            </a:xfrm>
          </p:grpSpPr>
          <p:sp>
            <p:nvSpPr>
              <p:cNvPr id="149" name="Freeform 12"/>
              <p:cNvSpPr>
                <a:spLocks/>
              </p:cNvSpPr>
              <p:nvPr/>
            </p:nvSpPr>
            <p:spPr bwMode="auto">
              <a:xfrm>
                <a:off x="1431" y="1766"/>
                <a:ext cx="907" cy="372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Oval 13"/>
              <p:cNvSpPr>
                <a:spLocks noChangeArrowheads="1"/>
              </p:cNvSpPr>
              <p:nvPr/>
            </p:nvSpPr>
            <p:spPr bwMode="auto">
              <a:xfrm>
                <a:off x="1771" y="1843"/>
                <a:ext cx="227" cy="2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1" name="Line 36"/>
          <p:cNvSpPr>
            <a:spLocks noChangeShapeType="1"/>
          </p:cNvSpPr>
          <p:nvPr/>
        </p:nvSpPr>
        <p:spPr bwMode="auto">
          <a:xfrm rot="618245">
            <a:off x="7115204" y="3927313"/>
            <a:ext cx="274753" cy="17809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52" name="Rectangle 65"/>
          <p:cNvSpPr>
            <a:spLocks noChangeArrowheads="1"/>
          </p:cNvSpPr>
          <p:nvPr/>
        </p:nvSpPr>
        <p:spPr bwMode="auto">
          <a:xfrm flipH="1">
            <a:off x="6194125" y="734526"/>
            <a:ext cx="126477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315,2 млн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. руб</a:t>
            </a:r>
            <a:r>
              <a:rPr lang="ru-RU" altLang="zh-CN" sz="1100" b="1" dirty="0">
                <a:solidFill>
                  <a:srgbClr val="C00000"/>
                </a:solidFill>
                <a:ea typeface="微软雅黑" pitchFamily="34" charset="-122"/>
              </a:rPr>
              <a:t>.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несоблюдение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принципов и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положений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о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закупке 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15,1%) </a:t>
            </a:r>
          </a:p>
          <a:p>
            <a:pPr algn="ctr" defTabSz="914378" eaLnBrk="1" hangingPunct="1">
              <a:defRPr/>
            </a:pPr>
            <a:endParaRPr lang="zh-CN" altLang="en-US" sz="1100" b="1" dirty="0">
              <a:solidFill>
                <a:schemeClr val="accent6"/>
              </a:solidFill>
              <a:ea typeface="微软雅黑" pitchFamily="34" charset="-122"/>
            </a:endParaRPr>
          </a:p>
        </p:txBody>
      </p:sp>
      <p:grpSp>
        <p:nvGrpSpPr>
          <p:cNvPr id="153" name="Group 9"/>
          <p:cNvGrpSpPr>
            <a:grpSpLocks/>
          </p:cNvGrpSpPr>
          <p:nvPr/>
        </p:nvGrpSpPr>
        <p:grpSpPr bwMode="auto">
          <a:xfrm rot="10800000" flipH="1" flipV="1">
            <a:off x="6129219" y="1730027"/>
            <a:ext cx="940563" cy="826011"/>
            <a:chOff x="2694" y="1143"/>
            <a:chExt cx="699" cy="435"/>
          </a:xfrm>
        </p:grpSpPr>
        <p:sp>
          <p:nvSpPr>
            <p:cNvPr id="154" name="Oval 10"/>
            <p:cNvSpPr>
              <a:spLocks noChangeArrowheads="1"/>
            </p:cNvSpPr>
            <p:nvPr/>
          </p:nvSpPr>
          <p:spPr bwMode="auto">
            <a:xfrm>
              <a:off x="2694" y="1146"/>
              <a:ext cx="699" cy="4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900" b="1" kern="0" dirty="0"/>
                <a:t>278 ед.</a:t>
              </a:r>
            </a:p>
            <a:p>
              <a:pPr algn="ctr" defTabSz="914378" eaLnBrk="1" hangingPunct="1">
                <a:defRPr/>
              </a:pPr>
              <a:r>
                <a:rPr lang="ru-RU" altLang="zh-CN" sz="900" b="1" kern="0" dirty="0"/>
                <a:t> (14,1%)</a:t>
              </a:r>
              <a:endParaRPr lang="en-US" altLang="zh-CN" sz="900" b="1" kern="0" dirty="0"/>
            </a:p>
          </p:txBody>
        </p:sp>
        <p:sp>
          <p:nvSpPr>
            <p:cNvPr id="170" name="Oval 13"/>
            <p:cNvSpPr>
              <a:spLocks noChangeArrowheads="1"/>
            </p:cNvSpPr>
            <p:nvPr/>
          </p:nvSpPr>
          <p:spPr bwMode="auto">
            <a:xfrm>
              <a:off x="2843" y="1143"/>
              <a:ext cx="289" cy="1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defTabSz="914378" eaLnBrk="1" hangingPunct="1"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</p:grpSp>
      <p:sp>
        <p:nvSpPr>
          <p:cNvPr id="171" name="Line 37"/>
          <p:cNvSpPr>
            <a:spLocks noChangeShapeType="1"/>
          </p:cNvSpPr>
          <p:nvPr/>
        </p:nvSpPr>
        <p:spPr bwMode="auto">
          <a:xfrm rot="618245" flipH="1" flipV="1">
            <a:off x="6525685" y="2602305"/>
            <a:ext cx="62811" cy="34548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grpSp>
        <p:nvGrpSpPr>
          <p:cNvPr id="172" name="Group 14"/>
          <p:cNvGrpSpPr>
            <a:grpSpLocks/>
          </p:cNvGrpSpPr>
          <p:nvPr/>
        </p:nvGrpSpPr>
        <p:grpSpPr bwMode="auto">
          <a:xfrm rot="10800000" flipH="1" flipV="1">
            <a:off x="7972304" y="2338023"/>
            <a:ext cx="865436" cy="673885"/>
            <a:chOff x="1978" y="1169"/>
            <a:chExt cx="1597" cy="1091"/>
          </a:xfrm>
          <a:solidFill>
            <a:srgbClr val="C00000"/>
          </a:solidFill>
        </p:grpSpPr>
        <p:sp>
          <p:nvSpPr>
            <p:cNvPr id="173" name="Oval 15"/>
            <p:cNvSpPr>
              <a:spLocks noChangeArrowheads="1"/>
            </p:cNvSpPr>
            <p:nvPr/>
          </p:nvSpPr>
          <p:spPr bwMode="auto">
            <a:xfrm>
              <a:off x="1978" y="1169"/>
              <a:ext cx="1597" cy="10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华文细黑" pitchFamily="2" charset="-122"/>
                </a:defRPr>
              </a:lvl9pPr>
            </a:lstStyle>
            <a:p>
              <a:pPr algn="ctr" defTabSz="914378" eaLnBrk="1" hangingPunct="1">
                <a:defRPr/>
              </a:pPr>
              <a:r>
                <a:rPr lang="ru-RU" altLang="zh-CN" sz="1100" b="1" kern="0" dirty="0" smtClean="0">
                  <a:ea typeface="微软雅黑" pitchFamily="34" charset="-122"/>
                </a:rPr>
                <a:t>66 </a:t>
              </a:r>
              <a:r>
                <a:rPr lang="ru-RU" altLang="zh-CN" sz="1100" b="1" kern="0" dirty="0">
                  <a:ea typeface="微软雅黑" pitchFamily="34" charset="-122"/>
                </a:rPr>
                <a:t>ед.(-</a:t>
              </a:r>
              <a:r>
                <a:rPr lang="ru-RU" altLang="zh-CN" sz="1100" b="1" kern="0" dirty="0" smtClean="0">
                  <a:ea typeface="微软雅黑" pitchFamily="34" charset="-122"/>
                </a:rPr>
                <a:t>56)</a:t>
              </a:r>
              <a:endParaRPr lang="ru-RU" altLang="zh-CN" sz="1100" b="1" kern="0" dirty="0">
                <a:ea typeface="微软雅黑" pitchFamily="34" charset="-122"/>
              </a:endParaRPr>
            </a:p>
            <a:p>
              <a:pPr algn="ctr" defTabSz="914378" eaLnBrk="1" hangingPunct="1">
                <a:defRPr/>
              </a:pPr>
              <a:r>
                <a:rPr lang="ru-RU" altLang="zh-CN" sz="1100" b="1" kern="0" dirty="0">
                  <a:ea typeface="微软雅黑" pitchFamily="34" charset="-122"/>
                </a:rPr>
                <a:t> </a:t>
              </a:r>
              <a:r>
                <a:rPr lang="ru-RU" altLang="zh-CN" sz="1100" b="1" kern="0" dirty="0" smtClean="0">
                  <a:ea typeface="微软雅黑" pitchFamily="34" charset="-122"/>
                </a:rPr>
                <a:t>(2,8%)</a:t>
              </a:r>
              <a:endParaRPr lang="ru-RU" altLang="zh-CN" sz="1100" b="1" kern="0" dirty="0">
                <a:ea typeface="微软雅黑" pitchFamily="34" charset="-122"/>
              </a:endParaRPr>
            </a:p>
          </p:txBody>
        </p:sp>
        <p:grpSp>
          <p:nvGrpSpPr>
            <p:cNvPr id="174" name="Group 16"/>
            <p:cNvGrpSpPr>
              <a:grpSpLocks/>
            </p:cNvGrpSpPr>
            <p:nvPr/>
          </p:nvGrpSpPr>
          <p:grpSpPr bwMode="auto">
            <a:xfrm>
              <a:off x="2421" y="1169"/>
              <a:ext cx="730" cy="322"/>
              <a:chOff x="1426" y="1842"/>
              <a:chExt cx="729" cy="321"/>
            </a:xfrm>
            <a:grpFill/>
          </p:grpSpPr>
          <p:sp>
            <p:nvSpPr>
              <p:cNvPr id="177" name="Freeform 17"/>
              <p:cNvSpPr>
                <a:spLocks/>
              </p:cNvSpPr>
              <p:nvPr/>
            </p:nvSpPr>
            <p:spPr bwMode="auto">
              <a:xfrm>
                <a:off x="1426" y="1842"/>
                <a:ext cx="729" cy="321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Oval 18"/>
              <p:cNvSpPr>
                <a:spLocks noChangeArrowheads="1"/>
              </p:cNvSpPr>
              <p:nvPr/>
            </p:nvSpPr>
            <p:spPr bwMode="auto">
              <a:xfrm>
                <a:off x="1691" y="1842"/>
                <a:ext cx="307" cy="28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defTabSz="914378" eaLnBrk="1" hangingPunct="1">
                  <a:defRPr/>
                </a:pPr>
                <a:endParaRPr lang="zh-CN" alt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9" name="Line 37"/>
          <p:cNvSpPr>
            <a:spLocks noChangeShapeType="1"/>
          </p:cNvSpPr>
          <p:nvPr/>
        </p:nvSpPr>
        <p:spPr bwMode="auto">
          <a:xfrm rot="618245" flipV="1">
            <a:off x="7105991" y="2715567"/>
            <a:ext cx="659305" cy="49489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>
              <a:defRPr/>
            </a:pPr>
            <a:endParaRPr lang="zh-CN" altLang="en-US" b="1" kern="0">
              <a:solidFill>
                <a:srgbClr val="00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80" name="Rectangle 65"/>
          <p:cNvSpPr>
            <a:spLocks noChangeArrowheads="1"/>
          </p:cNvSpPr>
          <p:nvPr/>
        </p:nvSpPr>
        <p:spPr bwMode="auto">
          <a:xfrm rot="10800000" flipV="1">
            <a:off x="7680749" y="1407230"/>
            <a:ext cx="14485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defTabSz="914378" eaLnBrk="1" hangingPunct="1">
              <a:defRPr/>
            </a:pP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133,5 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млн. руб. (+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111,7)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приемка </a:t>
            </a:r>
            <a:r>
              <a:rPr lang="ru-RU" altLang="zh-CN" sz="1100" b="1" dirty="0">
                <a:solidFill>
                  <a:srgbClr val="000000"/>
                </a:solidFill>
                <a:ea typeface="微软雅黑" pitchFamily="34" charset="-122"/>
              </a:rPr>
              <a:t>и оплата ТРУ, не </a:t>
            </a:r>
            <a:r>
              <a:rPr lang="ru-RU" altLang="zh-CN" sz="1100" b="1" dirty="0" smtClean="0">
                <a:solidFill>
                  <a:srgbClr val="000000"/>
                </a:solidFill>
                <a:ea typeface="微软雅黑" pitchFamily="34" charset="-122"/>
              </a:rPr>
              <a:t>соответствующих контрактам </a:t>
            </a:r>
            <a:r>
              <a:rPr lang="ru-RU" altLang="zh-CN" sz="1100" b="1" dirty="0" smtClean="0">
                <a:solidFill>
                  <a:schemeClr val="accent6"/>
                </a:solidFill>
                <a:ea typeface="微软雅黑" pitchFamily="34" charset="-122"/>
              </a:rPr>
              <a:t>(</a:t>
            </a:r>
            <a:r>
              <a:rPr lang="ru-RU" altLang="zh-CN" sz="1100" b="1" dirty="0">
                <a:solidFill>
                  <a:schemeClr val="accent6"/>
                </a:solidFill>
                <a:ea typeface="微软雅黑" pitchFamily="34" charset="-122"/>
              </a:rPr>
              <a:t>6,4%)</a:t>
            </a:r>
          </a:p>
          <a:p>
            <a:pPr algn="ctr" defTabSz="914378" eaLnBrk="1" hangingPunct="1">
              <a:defRPr/>
            </a:pPr>
            <a:endParaRPr lang="zh-CN" altLang="en-US" sz="1100" b="1" dirty="0">
              <a:solidFill>
                <a:srgbClr val="000000"/>
              </a:solidFill>
              <a:ea typeface="微软雅黑" pitchFamily="34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3" y="4614157"/>
            <a:ext cx="1393031" cy="342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193572"/>
            <a:ext cx="65311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553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Line"/>
          <p:cNvCxnSpPr>
            <a:stCxn id="123" idx="7"/>
          </p:cNvCxnSpPr>
          <p:nvPr/>
        </p:nvCxnSpPr>
        <p:spPr>
          <a:xfrm flipV="1">
            <a:off x="5371266" y="1548214"/>
            <a:ext cx="261281" cy="4736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41" name="Line"/>
          <p:cNvCxnSpPr/>
          <p:nvPr/>
        </p:nvCxnSpPr>
        <p:spPr>
          <a:xfrm flipV="1">
            <a:off x="4517039" y="2701983"/>
            <a:ext cx="353132" cy="241115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43" name="Line"/>
          <p:cNvCxnSpPr/>
          <p:nvPr/>
        </p:nvCxnSpPr>
        <p:spPr>
          <a:xfrm>
            <a:off x="3109152" y="2490853"/>
            <a:ext cx="295029" cy="23143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" y="14096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071242" y="-1770"/>
            <a:ext cx="75608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Объём нарушений </a:t>
            </a:r>
            <a:r>
              <a:rPr kumimoji="0" lang="ru-RU" sz="22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с литером «к»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в общем объёме и структуре разделов,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млн. руб.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6" name="Group 8"/>
          <p:cNvGrpSpPr/>
          <p:nvPr/>
        </p:nvGrpSpPr>
        <p:grpSpPr>
          <a:xfrm>
            <a:off x="1373532" y="2239964"/>
            <a:ext cx="174290" cy="466223"/>
            <a:chOff x="9058971" y="3034893"/>
            <a:chExt cx="232386" cy="621631"/>
          </a:xfrm>
        </p:grpSpPr>
        <p:sp>
          <p:nvSpPr>
            <p:cNvPr id="79" name="FlexibleLine"/>
            <p:cNvSpPr/>
            <p:nvPr/>
          </p:nvSpPr>
          <p:spPr>
            <a:xfrm>
              <a:off x="9058971" y="3034893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80" name="FlexibleLine"/>
            <p:cNvSpPr/>
            <p:nvPr/>
          </p:nvSpPr>
          <p:spPr>
            <a:xfrm>
              <a:off x="9058971" y="3034893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81" name="FlexibleLine"/>
            <p:cNvSpPr/>
            <p:nvPr/>
          </p:nvSpPr>
          <p:spPr>
            <a:xfrm>
              <a:off x="9058971" y="3034893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102" name="Freeform 246"/>
          <p:cNvSpPr/>
          <p:nvPr/>
        </p:nvSpPr>
        <p:spPr>
          <a:xfrm>
            <a:off x="1642860" y="1765702"/>
            <a:ext cx="143512" cy="277227"/>
          </a:xfrm>
          <a:custGeom>
            <a:avLst/>
            <a:gdLst/>
            <a:ahLst/>
            <a:cxnLst/>
            <a:rect l="0" t="0" r="0" b="0"/>
            <a:pathLst>
              <a:path w="744800" h="220400" fill="none">
                <a:moveTo>
                  <a:pt x="0" y="220400"/>
                </a:moveTo>
                <a:lnTo>
                  <a:pt x="7448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2"/>
            </a:solidFill>
            <a:bevel/>
            <a:tailEnd type="oval"/>
          </a:ln>
          <a:effectLst/>
        </p:spPr>
      </p:sp>
      <p:sp>
        <p:nvSpPr>
          <p:cNvPr id="104" name="Freeform 244"/>
          <p:cNvSpPr/>
          <p:nvPr/>
        </p:nvSpPr>
        <p:spPr>
          <a:xfrm>
            <a:off x="1565933" y="2067424"/>
            <a:ext cx="1316040" cy="308346"/>
          </a:xfrm>
          <a:custGeom>
            <a:avLst/>
            <a:gdLst/>
            <a:ahLst/>
            <a:cxnLst/>
            <a:rect l="0" t="0" r="0" b="0"/>
            <a:pathLst>
              <a:path w="1208400" h="220400" fill="none">
                <a:moveTo>
                  <a:pt x="0" y="220400"/>
                </a:moveTo>
                <a:lnTo>
                  <a:pt x="12084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2"/>
            </a:solidFill>
            <a:bevel/>
            <a:tailEnd type="oval"/>
          </a:ln>
          <a:effectLst/>
        </p:spPr>
      </p:sp>
      <p:sp>
        <p:nvSpPr>
          <p:cNvPr id="106" name="Freeform 242"/>
          <p:cNvSpPr/>
          <p:nvPr/>
        </p:nvSpPr>
        <p:spPr>
          <a:xfrm>
            <a:off x="1493669" y="2448127"/>
            <a:ext cx="1592000" cy="264891"/>
          </a:xfrm>
          <a:custGeom>
            <a:avLst/>
            <a:gdLst/>
            <a:ahLst/>
            <a:cxnLst/>
            <a:rect l="0" t="0" r="0" b="0"/>
            <a:pathLst>
              <a:path w="1109600" h="220400" fill="none">
                <a:moveTo>
                  <a:pt x="0" y="220400"/>
                </a:moveTo>
                <a:lnTo>
                  <a:pt x="1109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2"/>
            </a:solidFill>
            <a:bevel/>
            <a:tailEnd type="oval"/>
          </a:ln>
          <a:effectLst/>
        </p:spPr>
      </p:sp>
      <p:grpSp>
        <p:nvGrpSpPr>
          <p:cNvPr id="114" name="组合 76"/>
          <p:cNvGrpSpPr/>
          <p:nvPr/>
        </p:nvGrpSpPr>
        <p:grpSpPr>
          <a:xfrm>
            <a:off x="5720455" y="819277"/>
            <a:ext cx="960085" cy="849175"/>
            <a:chOff x="2220730" y="2106192"/>
            <a:chExt cx="1001223" cy="956305"/>
          </a:xfrm>
        </p:grpSpPr>
        <p:grpSp>
          <p:nvGrpSpPr>
            <p:cNvPr id="115" name="组合 77"/>
            <p:cNvGrpSpPr/>
            <p:nvPr/>
          </p:nvGrpSpPr>
          <p:grpSpPr>
            <a:xfrm>
              <a:off x="2220730" y="2106192"/>
              <a:ext cx="988138" cy="956305"/>
              <a:chOff x="144802" y="647125"/>
              <a:chExt cx="4160498" cy="4026475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8" name="椭圆 80"/>
              <p:cNvSpPr/>
              <p:nvPr/>
            </p:nvSpPr>
            <p:spPr>
              <a:xfrm>
                <a:off x="144802" y="647125"/>
                <a:ext cx="4160498" cy="393916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2258730" y="2274487"/>
              <a:ext cx="963223" cy="5199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ru-RU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609,7</a:t>
              </a:r>
              <a:endParaRPr lang="ru-RU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defRPr/>
              </a:pPr>
              <a:r>
                <a:rPr lang="ru-RU" altLang="zh-CN" sz="12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(654 </a:t>
              </a:r>
              <a:r>
                <a:rPr lang="ru-RU" altLang="zh-CN" sz="1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ед.)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81"/>
          <p:cNvGrpSpPr/>
          <p:nvPr/>
        </p:nvGrpSpPr>
        <p:grpSpPr>
          <a:xfrm>
            <a:off x="3275073" y="1271414"/>
            <a:ext cx="2292417" cy="2316968"/>
            <a:chOff x="1403648" y="1115468"/>
            <a:chExt cx="1294414" cy="1294414"/>
          </a:xfrm>
        </p:grpSpPr>
        <p:sp>
          <p:nvSpPr>
            <p:cNvPr id="120" name="椭圆 82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21" name="组合 83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23" name="同心圆 85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4" name="同心圆 86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598342" y="1445196"/>
              <a:ext cx="889632" cy="65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64 306,6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49,2%</a:t>
              </a:r>
              <a:endParaRPr kumimoji="0" lang="ru-RU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lvl="0">
                <a:defRPr/>
              </a:pPr>
              <a:r>
                <a:rPr kumimoji="0" lang="ru-RU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 </a:t>
              </a:r>
              <a:r>
                <a:rPr lang="ru-RU" altLang="zh-CN" sz="1400" dirty="0">
                  <a:solidFill>
                    <a:prstClr val="white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874 ед.</a:t>
              </a:r>
              <a:endPara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(+4 171)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16 %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5" name="组合 92"/>
          <p:cNvGrpSpPr/>
          <p:nvPr/>
        </p:nvGrpSpPr>
        <p:grpSpPr>
          <a:xfrm>
            <a:off x="154868" y="1640369"/>
            <a:ext cx="1264181" cy="1217214"/>
            <a:chOff x="2211055" y="2112361"/>
            <a:chExt cx="1037480" cy="950136"/>
          </a:xfrm>
        </p:grpSpPr>
        <p:grpSp>
          <p:nvGrpSpPr>
            <p:cNvPr id="126" name="组合 93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8" name="同心圆 9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9" name="椭圆 9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211055" y="2373594"/>
              <a:ext cx="1037480" cy="3843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ru-RU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59 079,2</a:t>
              </a:r>
              <a:endParaRPr lang="ru-RU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defRPr/>
              </a:pPr>
              <a:r>
                <a:rPr lang="ru-RU" altLang="zh-CN" sz="12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(1 361ед</a:t>
              </a:r>
              <a:r>
                <a:rPr lang="ru-RU" altLang="zh-CN" sz="1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.)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5" name="Group 9"/>
          <p:cNvGrpSpPr/>
          <p:nvPr/>
        </p:nvGrpSpPr>
        <p:grpSpPr>
          <a:xfrm>
            <a:off x="6643373" y="1129902"/>
            <a:ext cx="174290" cy="466223"/>
            <a:chOff x="9117067" y="4510540"/>
            <a:chExt cx="232386" cy="621631"/>
          </a:xfrm>
        </p:grpSpPr>
        <p:sp>
          <p:nvSpPr>
            <p:cNvPr id="136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37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38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139" name="Freeform 240"/>
          <p:cNvSpPr/>
          <p:nvPr/>
        </p:nvSpPr>
        <p:spPr>
          <a:xfrm>
            <a:off x="6763260" y="655276"/>
            <a:ext cx="239057" cy="252720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41" name="Freeform 238"/>
          <p:cNvSpPr/>
          <p:nvPr/>
        </p:nvSpPr>
        <p:spPr>
          <a:xfrm>
            <a:off x="6716979" y="1003542"/>
            <a:ext cx="1622272" cy="278297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43" name="Freeform 236"/>
          <p:cNvSpPr/>
          <p:nvPr/>
        </p:nvSpPr>
        <p:spPr>
          <a:xfrm>
            <a:off x="6734466" y="1334296"/>
            <a:ext cx="1897616" cy="239326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5" name="TextBox 4"/>
          <p:cNvSpPr txBox="1"/>
          <p:nvPr/>
        </p:nvSpPr>
        <p:spPr>
          <a:xfrm flipH="1">
            <a:off x="1505107" y="2455995"/>
            <a:ext cx="15020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71,6</a:t>
            </a: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%)</a:t>
            </a:r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002" y="2110131"/>
            <a:ext cx="14762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Раздел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8" name="Text 4677"/>
          <p:cNvSpPr txBox="1"/>
          <p:nvPr/>
        </p:nvSpPr>
        <p:spPr>
          <a:xfrm>
            <a:off x="6763261" y="1136126"/>
            <a:ext cx="1818106" cy="52210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Раздел </a:t>
            </a:r>
            <a:r>
              <a:rPr lang="ru-RU" altLang="zh-CN" sz="1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12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/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25" b="93209" l="10786" r="90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517" r="12618" b="6950"/>
          <a:stretch/>
        </p:blipFill>
        <p:spPr>
          <a:xfrm>
            <a:off x="7850902" y="3519922"/>
            <a:ext cx="1296144" cy="1584177"/>
          </a:xfrm>
          <a:prstGeom prst="rect">
            <a:avLst/>
          </a:prstGeom>
        </p:spPr>
      </p:pic>
      <p:grpSp>
        <p:nvGrpSpPr>
          <p:cNvPr id="184" name="组合 76"/>
          <p:cNvGrpSpPr/>
          <p:nvPr/>
        </p:nvGrpSpPr>
        <p:grpSpPr>
          <a:xfrm>
            <a:off x="850307" y="592482"/>
            <a:ext cx="1422201" cy="1147856"/>
            <a:chOff x="2252982" y="2090730"/>
            <a:chExt cx="1023922" cy="971767"/>
          </a:xfrm>
        </p:grpSpPr>
        <p:grpSp>
          <p:nvGrpSpPr>
            <p:cNvPr id="213" name="组合 77"/>
            <p:cNvGrpSpPr/>
            <p:nvPr/>
          </p:nvGrpSpPr>
          <p:grpSpPr>
            <a:xfrm>
              <a:off x="2252982" y="2090730"/>
              <a:ext cx="955886" cy="971767"/>
              <a:chOff x="280598" y="582022"/>
              <a:chExt cx="4024702" cy="4091578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5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" name="椭圆 80"/>
              <p:cNvSpPr/>
              <p:nvPr/>
            </p:nvSpPr>
            <p:spPr>
              <a:xfrm>
                <a:off x="280598" y="582022"/>
                <a:ext cx="3937394" cy="400426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2279004" y="2332444"/>
              <a:ext cx="997900" cy="416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ru-RU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4 426,7</a:t>
              </a:r>
            </a:p>
            <a:p>
              <a:pPr lvl="0" algn="ctr">
                <a:defRPr/>
              </a:pPr>
              <a:r>
                <a:rPr lang="ru-RU" altLang="zh-CN" sz="12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(4 525 ед</a:t>
              </a:r>
              <a:r>
                <a:rPr lang="ru-RU" altLang="zh-CN" sz="1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.)</a:t>
              </a:r>
              <a:endPara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7" name="Group 9"/>
          <p:cNvGrpSpPr/>
          <p:nvPr/>
        </p:nvGrpSpPr>
        <p:grpSpPr>
          <a:xfrm>
            <a:off x="2175674" y="1170248"/>
            <a:ext cx="124993" cy="680333"/>
            <a:chOff x="9117067" y="4510540"/>
            <a:chExt cx="232386" cy="621631"/>
          </a:xfrm>
        </p:grpSpPr>
        <p:sp>
          <p:nvSpPr>
            <p:cNvPr id="218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219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220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221" name="Freeform 240"/>
          <p:cNvSpPr/>
          <p:nvPr/>
        </p:nvSpPr>
        <p:spPr>
          <a:xfrm>
            <a:off x="2425473" y="741448"/>
            <a:ext cx="122241" cy="199800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22" name="Freeform 238"/>
          <p:cNvSpPr/>
          <p:nvPr/>
        </p:nvSpPr>
        <p:spPr>
          <a:xfrm>
            <a:off x="2282893" y="1065724"/>
            <a:ext cx="1021807" cy="448587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23" name="Freeform 236"/>
          <p:cNvSpPr/>
          <p:nvPr/>
        </p:nvSpPr>
        <p:spPr>
          <a:xfrm>
            <a:off x="2464442" y="1480465"/>
            <a:ext cx="818087" cy="316818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24" name="Text 4677"/>
          <p:cNvSpPr txBox="1"/>
          <p:nvPr/>
        </p:nvSpPr>
        <p:spPr>
          <a:xfrm>
            <a:off x="2316854" y="1254244"/>
            <a:ext cx="1321053" cy="176140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Раздел </a:t>
            </a:r>
            <a:r>
              <a:rPr lang="ru-RU" altLang="zh-CN" sz="1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12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 flipH="1">
            <a:off x="2371975" y="1606938"/>
            <a:ext cx="158238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(20,6%)</a:t>
            </a:r>
            <a:endParaRPr lang="ru-RU" sz="1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26" name="组合 76"/>
          <p:cNvGrpSpPr/>
          <p:nvPr/>
        </p:nvGrpSpPr>
        <p:grpSpPr>
          <a:xfrm>
            <a:off x="712390" y="3297338"/>
            <a:ext cx="1181668" cy="985387"/>
            <a:chOff x="2258729" y="2112361"/>
            <a:chExt cx="978405" cy="950136"/>
          </a:xfrm>
        </p:grpSpPr>
        <p:grpSp>
          <p:nvGrpSpPr>
            <p:cNvPr id="227" name="组合 77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9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0" name="椭圆 8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28" name="TextBox 227"/>
            <p:cNvSpPr txBox="1"/>
            <p:nvPr/>
          </p:nvSpPr>
          <p:spPr>
            <a:xfrm>
              <a:off x="2258729" y="2395798"/>
              <a:ext cx="978405" cy="4792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142,0</a:t>
              </a:r>
              <a:endParaRPr kumimoji="0" lang="ru-RU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(625 ед.)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1" name="Group 9"/>
          <p:cNvGrpSpPr/>
          <p:nvPr/>
        </p:nvGrpSpPr>
        <p:grpSpPr>
          <a:xfrm>
            <a:off x="1858145" y="3450295"/>
            <a:ext cx="80014" cy="593601"/>
            <a:chOff x="9117067" y="4510540"/>
            <a:chExt cx="232386" cy="621631"/>
          </a:xfrm>
        </p:grpSpPr>
        <p:sp>
          <p:nvSpPr>
            <p:cNvPr id="232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233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234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235" name="Freeform 240"/>
          <p:cNvSpPr/>
          <p:nvPr/>
        </p:nvSpPr>
        <p:spPr>
          <a:xfrm>
            <a:off x="1962743" y="2992075"/>
            <a:ext cx="317493" cy="229561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36" name="Freeform 238"/>
          <p:cNvSpPr/>
          <p:nvPr/>
        </p:nvSpPr>
        <p:spPr>
          <a:xfrm>
            <a:off x="1956193" y="3126744"/>
            <a:ext cx="1095069" cy="515254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37" name="Freeform 236"/>
          <p:cNvSpPr/>
          <p:nvPr/>
        </p:nvSpPr>
        <p:spPr>
          <a:xfrm>
            <a:off x="1970505" y="3481186"/>
            <a:ext cx="1487312" cy="516758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38" name="Text 4677"/>
          <p:cNvSpPr txBox="1"/>
          <p:nvPr/>
        </p:nvSpPr>
        <p:spPr>
          <a:xfrm>
            <a:off x="2014606" y="3286787"/>
            <a:ext cx="1202054" cy="355211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2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Раздел 3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 rot="10800000" flipH="1" flipV="1">
            <a:off x="1970506" y="3756750"/>
            <a:ext cx="20449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(0,6%)</a:t>
            </a:r>
          </a:p>
        </p:txBody>
      </p:sp>
      <p:cxnSp>
        <p:nvCxnSpPr>
          <p:cNvPr id="247" name="Line"/>
          <p:cNvCxnSpPr/>
          <p:nvPr/>
        </p:nvCxnSpPr>
        <p:spPr>
          <a:xfrm flipV="1">
            <a:off x="3195472" y="3098620"/>
            <a:ext cx="329793" cy="126533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48" name="Line"/>
          <p:cNvCxnSpPr/>
          <p:nvPr/>
        </p:nvCxnSpPr>
        <p:spPr>
          <a:xfrm>
            <a:off x="3675629" y="1573621"/>
            <a:ext cx="181951" cy="75733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grpSp>
        <p:nvGrpSpPr>
          <p:cNvPr id="266" name="组合 76"/>
          <p:cNvGrpSpPr/>
          <p:nvPr/>
        </p:nvGrpSpPr>
        <p:grpSpPr>
          <a:xfrm flipH="1">
            <a:off x="5996496" y="1972970"/>
            <a:ext cx="624633" cy="475157"/>
            <a:chOff x="2155201" y="2112361"/>
            <a:chExt cx="1093768" cy="950136"/>
          </a:xfrm>
        </p:grpSpPr>
        <p:grpSp>
          <p:nvGrpSpPr>
            <p:cNvPr id="267" name="组合 77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9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椭圆 80"/>
              <p:cNvSpPr/>
              <p:nvPr/>
            </p:nvSpPr>
            <p:spPr>
              <a:xfrm>
                <a:off x="345900" y="794381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68" name="TextBox 267"/>
            <p:cNvSpPr txBox="1"/>
            <p:nvPr/>
          </p:nvSpPr>
          <p:spPr>
            <a:xfrm>
              <a:off x="2155201" y="2152461"/>
              <a:ext cx="1093768" cy="8616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20,4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(18 ед.)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281" name="Line"/>
          <p:cNvCxnSpPr/>
          <p:nvPr/>
        </p:nvCxnSpPr>
        <p:spPr>
          <a:xfrm>
            <a:off x="5408380" y="3052901"/>
            <a:ext cx="501534" cy="168735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grpSp>
        <p:nvGrpSpPr>
          <p:cNvPr id="140" name="组合 76"/>
          <p:cNvGrpSpPr/>
          <p:nvPr/>
        </p:nvGrpSpPr>
        <p:grpSpPr>
          <a:xfrm>
            <a:off x="5996497" y="2845672"/>
            <a:ext cx="1022584" cy="939715"/>
            <a:chOff x="2229557" y="2090730"/>
            <a:chExt cx="997900" cy="971767"/>
          </a:xfrm>
        </p:grpSpPr>
        <p:grpSp>
          <p:nvGrpSpPr>
            <p:cNvPr id="142" name="组合 77"/>
            <p:cNvGrpSpPr/>
            <p:nvPr/>
          </p:nvGrpSpPr>
          <p:grpSpPr>
            <a:xfrm>
              <a:off x="2252982" y="2090730"/>
              <a:ext cx="955886" cy="971767"/>
              <a:chOff x="280598" y="582022"/>
              <a:chExt cx="4024702" cy="4091578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5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6" name="椭圆 80"/>
              <p:cNvSpPr/>
              <p:nvPr/>
            </p:nvSpPr>
            <p:spPr>
              <a:xfrm>
                <a:off x="280598" y="582022"/>
                <a:ext cx="3937394" cy="400426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2229557" y="2320867"/>
              <a:ext cx="997900" cy="445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28,4</a:t>
              </a:r>
              <a:endParaRPr kumimoji="0" lang="ru-RU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(735 ед.)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7" name="Group 9"/>
          <p:cNvGrpSpPr/>
          <p:nvPr/>
        </p:nvGrpSpPr>
        <p:grpSpPr>
          <a:xfrm>
            <a:off x="6954779" y="3087432"/>
            <a:ext cx="174290" cy="466223"/>
            <a:chOff x="9117067" y="4510540"/>
            <a:chExt cx="232386" cy="621631"/>
          </a:xfrm>
        </p:grpSpPr>
        <p:sp>
          <p:nvSpPr>
            <p:cNvPr id="148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49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50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151" name="Freeform 238"/>
          <p:cNvSpPr/>
          <p:nvPr/>
        </p:nvSpPr>
        <p:spPr>
          <a:xfrm>
            <a:off x="7060192" y="2939385"/>
            <a:ext cx="1184216" cy="261441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52" name="Freeform 236"/>
          <p:cNvSpPr/>
          <p:nvPr/>
        </p:nvSpPr>
        <p:spPr>
          <a:xfrm>
            <a:off x="7058445" y="3300129"/>
            <a:ext cx="1444446" cy="252719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53" name="Text 4677"/>
          <p:cNvSpPr txBox="1"/>
          <p:nvPr/>
        </p:nvSpPr>
        <p:spPr>
          <a:xfrm>
            <a:off x="7124797" y="2886854"/>
            <a:ext cx="1335634" cy="294758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</a:t>
            </a:r>
          </a:p>
          <a:p>
            <a:r>
              <a:rPr lang="ru-RU" altLang="zh-CN" sz="1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altLang="zh-CN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r>
              <a:rPr lang="ru-RU" altLang="zh-CN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Раздел 7</a:t>
            </a:r>
            <a:endParaRPr lang="zh-CN" altLang="en-US" sz="12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 flipH="1">
            <a:off x="7089246" y="3327298"/>
            <a:ext cx="14921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100%)</a:t>
            </a:r>
          </a:p>
        </p:txBody>
      </p:sp>
      <p:grpSp>
        <p:nvGrpSpPr>
          <p:cNvPr id="168" name="Group 9"/>
          <p:cNvGrpSpPr/>
          <p:nvPr/>
        </p:nvGrpSpPr>
        <p:grpSpPr>
          <a:xfrm>
            <a:off x="7039393" y="2078646"/>
            <a:ext cx="174290" cy="466223"/>
            <a:chOff x="9117067" y="4510540"/>
            <a:chExt cx="232386" cy="621631"/>
          </a:xfrm>
        </p:grpSpPr>
        <p:sp>
          <p:nvSpPr>
            <p:cNvPr id="169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70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71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172" name="Freeform 240"/>
          <p:cNvSpPr/>
          <p:nvPr/>
        </p:nvSpPr>
        <p:spPr>
          <a:xfrm>
            <a:off x="7160846" y="1614293"/>
            <a:ext cx="284350" cy="256840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</p:sp>
      <p:sp>
        <p:nvSpPr>
          <p:cNvPr id="173" name="Freeform 238"/>
          <p:cNvSpPr/>
          <p:nvPr/>
        </p:nvSpPr>
        <p:spPr>
          <a:xfrm>
            <a:off x="7180333" y="1979191"/>
            <a:ext cx="1280098" cy="312151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</p:sp>
      <p:sp>
        <p:nvSpPr>
          <p:cNvPr id="174" name="Freeform 236"/>
          <p:cNvSpPr/>
          <p:nvPr/>
        </p:nvSpPr>
        <p:spPr>
          <a:xfrm>
            <a:off x="7124797" y="2292150"/>
            <a:ext cx="1608196" cy="240251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</p:sp>
      <p:sp>
        <p:nvSpPr>
          <p:cNvPr id="186" name="Text 4677"/>
          <p:cNvSpPr txBox="1"/>
          <p:nvPr/>
        </p:nvSpPr>
        <p:spPr>
          <a:xfrm>
            <a:off x="7516981" y="2036569"/>
            <a:ext cx="1308913" cy="5500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endParaRPr lang="ru-RU" altLang="zh-CN" sz="12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ru-RU" altLang="zh-CN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Раздел 5</a:t>
            </a:r>
            <a:endParaRPr lang="zh-CN" altLang="en-US" sz="12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87" name="Line"/>
          <p:cNvCxnSpPr/>
          <p:nvPr/>
        </p:nvCxnSpPr>
        <p:spPr>
          <a:xfrm flipV="1">
            <a:off x="5490001" y="2226696"/>
            <a:ext cx="470589" cy="103217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sp>
        <p:nvSpPr>
          <p:cNvPr id="131" name="TextBox 130"/>
          <p:cNvSpPr txBox="1"/>
          <p:nvPr/>
        </p:nvSpPr>
        <p:spPr>
          <a:xfrm flipH="1">
            <a:off x="6817663" y="1282647"/>
            <a:ext cx="18778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(29,3%)</a:t>
            </a:r>
          </a:p>
        </p:txBody>
      </p:sp>
      <p:sp>
        <p:nvSpPr>
          <p:cNvPr id="132" name="TextBox 131"/>
          <p:cNvSpPr txBox="1"/>
          <p:nvPr/>
        </p:nvSpPr>
        <p:spPr>
          <a:xfrm flipH="1">
            <a:off x="7213683" y="2329912"/>
            <a:ext cx="152008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(100%)</a:t>
            </a:r>
          </a:p>
        </p:txBody>
      </p:sp>
    </p:spTree>
    <p:extLst>
      <p:ext uri="{BB962C8B-B14F-4D97-AF65-F5344CB8AC3E}">
        <p14:creationId xmlns:p14="http://schemas.microsoft.com/office/powerpoint/2010/main" val="42130441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26">
      <a:dk1>
        <a:sysClr val="windowText" lastClr="000000"/>
      </a:dk1>
      <a:lt1>
        <a:sysClr val="window" lastClr="FFFFFF"/>
      </a:lt1>
      <a:dk2>
        <a:srgbClr val="959596"/>
      </a:dk2>
      <a:lt2>
        <a:srgbClr val="D9D9D9"/>
      </a:lt2>
      <a:accent1>
        <a:srgbClr val="C00000"/>
      </a:accent1>
      <a:accent2>
        <a:srgbClr val="000000"/>
      </a:accent2>
      <a:accent3>
        <a:srgbClr val="3F3F3F"/>
      </a:accent3>
      <a:accent4>
        <a:srgbClr val="262626"/>
      </a:accent4>
      <a:accent5>
        <a:srgbClr val="000000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</TotalTime>
  <Words>1973</Words>
  <Application>Microsoft Office PowerPoint</Application>
  <PresentationFormat>Экран (16:9)</PresentationFormat>
  <Paragraphs>501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微软雅黑</vt:lpstr>
      <vt:lpstr>宋体</vt:lpstr>
      <vt:lpstr>Arial</vt:lpstr>
      <vt:lpstr>Arial Black</vt:lpstr>
      <vt:lpstr>Arial Unicode MS</vt:lpstr>
      <vt:lpstr>Calibri</vt:lpstr>
      <vt:lpstr>Gisha</vt:lpstr>
      <vt:lpstr>Helvetica Neue</vt:lpstr>
      <vt:lpstr>华文细黑</vt:lpstr>
      <vt:lpstr>Times New Roman</vt:lpstr>
      <vt:lpstr>Wingdings</vt:lpstr>
      <vt:lpstr>方正兰亭粗黑_GBK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Шургина О.А.</dc:creator>
  <cp:lastModifiedBy>Шевцова Т.Н.</cp:lastModifiedBy>
  <cp:revision>1435</cp:revision>
  <cp:lastPrinted>2021-03-15T16:26:35Z</cp:lastPrinted>
  <dcterms:created xsi:type="dcterms:W3CDTF">2015-04-24T01:01:00Z</dcterms:created>
  <dcterms:modified xsi:type="dcterms:W3CDTF">2022-04-08T07:24:20Z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